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94" r:id="rId5"/>
    <p:sldId id="258" r:id="rId6"/>
    <p:sldId id="260" r:id="rId7"/>
    <p:sldId id="290" r:id="rId8"/>
    <p:sldId id="291" r:id="rId9"/>
    <p:sldId id="292" r:id="rId10"/>
    <p:sldId id="295" r:id="rId11"/>
    <p:sldId id="296" r:id="rId12"/>
    <p:sldId id="289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56C0EB9B-2B92-4954-BFF4-6C9A5986B055}">
          <p14:sldIdLst>
            <p14:sldId id="257"/>
            <p14:sldId id="258"/>
            <p14:sldId id="290"/>
            <p14:sldId id="291"/>
            <p14:sldId id="292"/>
            <p14:sldId id="296"/>
            <p14:sldId id="260"/>
            <p14:sldId id="294"/>
            <p14:sldId id="295"/>
          </p14:sldIdLst>
        </p14:section>
        <p14:section name="无标题节" id="{4EA5F044-31ED-414E-A4AB-8582EA25CD23}">
          <p14:sldIdLst>
            <p14:sldId id="28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0070C0"/>
    <a:srgbClr val="F66E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4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C1CEE-3437-4916-B4EF-E1995D50F33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6E664-7F17-478B-99BE-B37699B1E18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6312-6A05-4643-B813-780AEBCA5446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89661-65D6-4D84-A0CE-B544CD52365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71229-674A-4B6A-B92F-B1493A4555A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>
            <a:off x="0" y="3717032"/>
            <a:ext cx="12192000" cy="22082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2193621" y="4391636"/>
            <a:ext cx="7838816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zh-CN" altLang="en-US" sz="4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年云歌及小游戏</a:t>
            </a:r>
            <a:endParaRPr lang="en-US" altLang="zh-CN" sz="4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4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</a:t>
            </a: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划</a:t>
            </a:r>
            <a:endParaRPr lang="zh-CN" altLang="en-US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801158" y="5166910"/>
            <a:ext cx="6589684" cy="61708"/>
            <a:chOff x="2054384" y="3643262"/>
            <a:chExt cx="4942263" cy="46281"/>
          </a:xfrm>
        </p:grpSpPr>
        <p:grpSp>
          <p:nvGrpSpPr>
            <p:cNvPr id="67" name="组合 66"/>
            <p:cNvGrpSpPr/>
            <p:nvPr/>
          </p:nvGrpSpPr>
          <p:grpSpPr>
            <a:xfrm>
              <a:off x="2054384" y="3643262"/>
              <a:ext cx="4919404" cy="45719"/>
              <a:chOff x="2010494" y="4118060"/>
              <a:chExt cx="4919404" cy="45719"/>
            </a:xfrm>
          </p:grpSpPr>
          <p:cxnSp>
            <p:nvCxnSpPr>
              <p:cNvPr id="59" name="直接连接符 58"/>
              <p:cNvCxnSpPr/>
              <p:nvPr/>
            </p:nvCxnSpPr>
            <p:spPr>
              <a:xfrm>
                <a:off x="2033354" y="4140342"/>
                <a:ext cx="48965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椭圆 64"/>
              <p:cNvSpPr/>
              <p:nvPr/>
            </p:nvSpPr>
            <p:spPr>
              <a:xfrm>
                <a:off x="2010494" y="411806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5" name="椭圆 84"/>
            <p:cNvSpPr/>
            <p:nvPr/>
          </p:nvSpPr>
          <p:spPr>
            <a:xfrm>
              <a:off x="6950928" y="364382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bg1"/>
                </a:solidFill>
              </a:endParaRPr>
            </a:p>
          </p:txBody>
        </p:sp>
      </p:grpSp>
      <p:sp>
        <p:nvSpPr>
          <p:cNvPr id="71" name="Oval 53"/>
          <p:cNvSpPr>
            <a:spLocks noChangeArrowheads="1"/>
          </p:cNvSpPr>
          <p:nvPr/>
        </p:nvSpPr>
        <p:spPr bwMode="auto">
          <a:xfrm>
            <a:off x="4525974" y="740701"/>
            <a:ext cx="3161825" cy="3162611"/>
          </a:xfrm>
          <a:prstGeom prst="ellipse">
            <a:avLst/>
          </a:prstGeom>
          <a:gradFill>
            <a:gsLst>
              <a:gs pos="92000">
                <a:srgbClr val="FFFFFF"/>
              </a:gs>
              <a:gs pos="0">
                <a:schemeClr val="bg1">
                  <a:lumMod val="85000"/>
                </a:schemeClr>
              </a:gs>
            </a:gsLst>
            <a:lin ang="2400000" scaled="0"/>
          </a:gradFill>
          <a:ln w="50800">
            <a:gradFill flip="none" rotWithShape="1">
              <a:gsLst>
                <a:gs pos="0">
                  <a:srgbClr val="FFFFFF"/>
                </a:gs>
                <a:gs pos="100000">
                  <a:schemeClr val="bg1">
                    <a:lumMod val="75000"/>
                  </a:schemeClr>
                </a:gs>
              </a:gsLst>
              <a:lin ang="2700000" scaled="0"/>
              <a:tileRect/>
            </a:gradFill>
          </a:ln>
          <a:effectLst>
            <a:outerShdw blurRad="330200" dist="152400" dir="4200000" sx="103000" sy="103000" algn="tl" rotWithShape="0">
              <a:prstClr val="black">
                <a:alpha val="3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Text Box 58"/>
          <p:cNvSpPr txBox="1">
            <a:spLocks noChangeArrowheads="1"/>
          </p:cNvSpPr>
          <p:nvPr/>
        </p:nvSpPr>
        <p:spPr bwMode="auto">
          <a:xfrm>
            <a:off x="4380867" y="1557695"/>
            <a:ext cx="344332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10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r>
              <a:rPr lang="en-US" altLang="zh-CN" sz="10000" dirty="0">
                <a:solidFill>
                  <a:srgbClr val="FFC00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0</a:t>
            </a:r>
            <a:r>
              <a:rPr lang="en-US" altLang="zh-CN" sz="10000" dirty="0">
                <a:solidFill>
                  <a:srgbClr val="00B05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r>
              <a:rPr lang="en-US" altLang="zh-CN" sz="10000" dirty="0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1</a:t>
            </a:r>
            <a:endParaRPr lang="en-US" altLang="zh-CN" sz="10000" dirty="0"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图片 2" descr="光宇LOGO-玩出我世界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6570" y="740410"/>
            <a:ext cx="3884295" cy="1320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>
            <a:off x="0" y="3717032"/>
            <a:ext cx="12192000" cy="22082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rgbClr val="FFFFFF"/>
              </a:solidFill>
            </a:endParaRPr>
          </a:p>
        </p:txBody>
      </p:sp>
      <p:sp>
        <p:nvSpPr>
          <p:cNvPr id="69" name="Text Box 2"/>
          <p:cNvSpPr txBox="1">
            <a:spLocks noChangeArrowheads="1"/>
          </p:cNvSpPr>
          <p:nvPr/>
        </p:nvSpPr>
        <p:spPr bwMode="auto">
          <a:xfrm>
            <a:off x="3259492" y="5267914"/>
            <a:ext cx="5694789" cy="3371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感谢大家</a:t>
            </a:r>
            <a:endParaRPr lang="zh-CN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801158" y="5166910"/>
            <a:ext cx="6589684" cy="61708"/>
            <a:chOff x="2054384" y="3643262"/>
            <a:chExt cx="4942263" cy="46281"/>
          </a:xfrm>
        </p:grpSpPr>
        <p:grpSp>
          <p:nvGrpSpPr>
            <p:cNvPr id="67" name="组合 66"/>
            <p:cNvGrpSpPr/>
            <p:nvPr/>
          </p:nvGrpSpPr>
          <p:grpSpPr>
            <a:xfrm>
              <a:off x="2054384" y="3643262"/>
              <a:ext cx="4919404" cy="45719"/>
              <a:chOff x="2010494" y="4118060"/>
              <a:chExt cx="4919404" cy="45719"/>
            </a:xfrm>
          </p:grpSpPr>
          <p:cxnSp>
            <p:nvCxnSpPr>
              <p:cNvPr id="59" name="直接连接符 58"/>
              <p:cNvCxnSpPr/>
              <p:nvPr/>
            </p:nvCxnSpPr>
            <p:spPr>
              <a:xfrm>
                <a:off x="2033354" y="4140342"/>
                <a:ext cx="48965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椭圆 64"/>
              <p:cNvSpPr/>
              <p:nvPr/>
            </p:nvSpPr>
            <p:spPr>
              <a:xfrm>
                <a:off x="2010494" y="4118060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85" name="椭圆 84"/>
            <p:cNvSpPr/>
            <p:nvPr/>
          </p:nvSpPr>
          <p:spPr>
            <a:xfrm>
              <a:off x="6950928" y="3643824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FFFFFF"/>
                </a:solidFill>
              </a:endParaRPr>
            </a:p>
          </p:txBody>
        </p:sp>
      </p:grpSp>
      <p:sp>
        <p:nvSpPr>
          <p:cNvPr id="71" name="Oval 53"/>
          <p:cNvSpPr>
            <a:spLocks noChangeArrowheads="1"/>
          </p:cNvSpPr>
          <p:nvPr/>
        </p:nvSpPr>
        <p:spPr bwMode="auto">
          <a:xfrm>
            <a:off x="4525974" y="740701"/>
            <a:ext cx="3161825" cy="3162611"/>
          </a:xfrm>
          <a:prstGeom prst="ellipse">
            <a:avLst/>
          </a:prstGeom>
          <a:gradFill>
            <a:gsLst>
              <a:gs pos="92000">
                <a:srgbClr val="FFFFFF"/>
              </a:gs>
              <a:gs pos="0">
                <a:schemeClr val="bg1">
                  <a:lumMod val="85000"/>
                </a:schemeClr>
              </a:gs>
            </a:gsLst>
            <a:lin ang="2400000" scaled="0"/>
          </a:gradFill>
          <a:ln w="50800">
            <a:gradFill flip="none" rotWithShape="1">
              <a:gsLst>
                <a:gs pos="0">
                  <a:srgbClr val="FFFFFF"/>
                </a:gs>
                <a:gs pos="100000">
                  <a:schemeClr val="bg1">
                    <a:lumMod val="75000"/>
                  </a:schemeClr>
                </a:gs>
              </a:gsLst>
              <a:lin ang="2700000" scaled="0"/>
              <a:tileRect/>
            </a:gradFill>
          </a:ln>
          <a:effectLst>
            <a:outerShdw blurRad="330200" dist="152400" dir="4200000" sx="103000" sy="103000" algn="tl" rotWithShape="0">
              <a:prstClr val="black">
                <a:alpha val="3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endParaRPr lang="zh-CN" altLang="en-US" sz="240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Text Box 58"/>
          <p:cNvSpPr txBox="1">
            <a:spLocks noChangeArrowheads="1"/>
          </p:cNvSpPr>
          <p:nvPr/>
        </p:nvSpPr>
        <p:spPr bwMode="auto">
          <a:xfrm>
            <a:off x="4380867" y="1557695"/>
            <a:ext cx="344332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10000" dirty="0">
                <a:ln w="0"/>
                <a:solidFill>
                  <a:srgbClr val="C9010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r>
              <a:rPr lang="en-US" altLang="zh-CN" sz="10000" dirty="0">
                <a:solidFill>
                  <a:srgbClr val="FFC00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0</a:t>
            </a:r>
            <a:r>
              <a:rPr lang="en-US" altLang="zh-CN" sz="10000" dirty="0">
                <a:solidFill>
                  <a:srgbClr val="00B05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r>
              <a:rPr lang="en-US" altLang="zh-CN" sz="10000" dirty="0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1</a:t>
            </a:r>
            <a:endParaRPr lang="en-US" altLang="zh-CN" sz="10000" dirty="0"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4301057" y="4293096"/>
            <a:ext cx="3552395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THANKS</a:t>
            </a:r>
            <a:endParaRPr lang="en-US" altLang="zh-CN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光宇LOGO-玩出我世界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6570" y="740410"/>
            <a:ext cx="3884295" cy="1320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15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8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8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69" grpId="0"/>
      <p:bldP spid="71" grpId="0" animBg="1"/>
      <p:bldP spid="72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763" y="274165"/>
            <a:ext cx="440944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2021年小游戏团队组织构架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3721100" y="1842770"/>
            <a:ext cx="4963795" cy="3883660"/>
            <a:chOff x="5860" y="2902"/>
            <a:chExt cx="7817" cy="6116"/>
          </a:xfrm>
        </p:grpSpPr>
        <p:cxnSp>
          <p:nvCxnSpPr>
            <p:cNvPr id="38" name="直接连接符 37"/>
            <p:cNvCxnSpPr/>
            <p:nvPr/>
          </p:nvCxnSpPr>
          <p:spPr>
            <a:xfrm rot="16200000">
              <a:off x="10813" y="6653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rot="16200000">
              <a:off x="8320" y="796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rot="16200000">
              <a:off x="9451" y="796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接连接符 153"/>
            <p:cNvCxnSpPr/>
            <p:nvPr/>
          </p:nvCxnSpPr>
          <p:spPr>
            <a:xfrm rot="16200000">
              <a:off x="6058" y="796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接连接符 154"/>
            <p:cNvCxnSpPr/>
            <p:nvPr/>
          </p:nvCxnSpPr>
          <p:spPr>
            <a:xfrm rot="16200000">
              <a:off x="11713" y="796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接连接符 156"/>
            <p:cNvCxnSpPr/>
            <p:nvPr/>
          </p:nvCxnSpPr>
          <p:spPr>
            <a:xfrm>
              <a:off x="6357" y="7650"/>
              <a:ext cx="6803" cy="11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接连接符 157"/>
            <p:cNvCxnSpPr/>
            <p:nvPr/>
          </p:nvCxnSpPr>
          <p:spPr>
            <a:xfrm rot="16200000">
              <a:off x="9444" y="7321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接连接符 158"/>
            <p:cNvCxnSpPr/>
            <p:nvPr/>
          </p:nvCxnSpPr>
          <p:spPr>
            <a:xfrm rot="16200000">
              <a:off x="10582" y="796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矩形: 圆角 6"/>
            <p:cNvSpPr/>
            <p:nvPr/>
          </p:nvSpPr>
          <p:spPr>
            <a:xfrm>
              <a:off x="5860" y="8308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66E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F66E4F"/>
                  </a:solidFill>
                </a:rPr>
                <a:t>项目组</a:t>
              </a:r>
              <a:r>
                <a:rPr lang="en-US" altLang="zh-CN" sz="1200" b="1">
                  <a:solidFill>
                    <a:srgbClr val="F66E4F"/>
                  </a:solidFill>
                </a:rPr>
                <a:t>1</a:t>
              </a:r>
              <a:endParaRPr lang="en-US" altLang="zh-CN" sz="1200" b="1">
                <a:solidFill>
                  <a:srgbClr val="F66E4F"/>
                </a:solidFill>
              </a:endParaRPr>
            </a:p>
          </p:txBody>
        </p:sp>
        <p:sp>
          <p:nvSpPr>
            <p:cNvPr id="161" name="矩形: 圆角 6"/>
            <p:cNvSpPr/>
            <p:nvPr/>
          </p:nvSpPr>
          <p:spPr>
            <a:xfrm>
              <a:off x="6991" y="8308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66E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F66E4F"/>
                  </a:solidFill>
                </a:rPr>
                <a:t>项目组</a:t>
              </a:r>
              <a:r>
                <a:rPr lang="en-US" altLang="zh-CN" sz="1200" b="1">
                  <a:solidFill>
                    <a:srgbClr val="F66E4F"/>
                  </a:solidFill>
                </a:rPr>
                <a:t>2</a:t>
              </a:r>
              <a:endParaRPr lang="en-US" altLang="zh-CN" sz="1200" b="1">
                <a:solidFill>
                  <a:srgbClr val="F66E4F"/>
                </a:solidFill>
              </a:endParaRPr>
            </a:p>
          </p:txBody>
        </p:sp>
        <p:sp>
          <p:nvSpPr>
            <p:cNvPr id="162" name="矩形: 圆角 6"/>
            <p:cNvSpPr/>
            <p:nvPr/>
          </p:nvSpPr>
          <p:spPr>
            <a:xfrm>
              <a:off x="8122" y="8308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66E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F66E4F"/>
                  </a:solidFill>
                </a:rPr>
                <a:t>项目组</a:t>
              </a:r>
              <a:r>
                <a:rPr lang="en-US" altLang="zh-CN" sz="1200" b="1">
                  <a:solidFill>
                    <a:srgbClr val="F66E4F"/>
                  </a:solidFill>
                </a:rPr>
                <a:t>3</a:t>
              </a:r>
              <a:endParaRPr lang="en-US" altLang="zh-CN" sz="1200" b="1">
                <a:solidFill>
                  <a:srgbClr val="F66E4F"/>
                </a:solidFill>
              </a:endParaRPr>
            </a:p>
          </p:txBody>
        </p:sp>
        <p:sp>
          <p:nvSpPr>
            <p:cNvPr id="163" name="矩形: 圆角 6"/>
            <p:cNvSpPr/>
            <p:nvPr/>
          </p:nvSpPr>
          <p:spPr>
            <a:xfrm>
              <a:off x="9253" y="8308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0070C0"/>
                  </a:solidFill>
                </a:rPr>
                <a:t>项目组</a:t>
              </a:r>
              <a:r>
                <a:rPr lang="en-US" altLang="zh-CN" sz="1200" b="1">
                  <a:solidFill>
                    <a:srgbClr val="0070C0"/>
                  </a:solidFill>
                </a:rPr>
                <a:t>4</a:t>
              </a:r>
              <a:endParaRPr lang="en-US" altLang="zh-CN" sz="1200" b="1">
                <a:solidFill>
                  <a:srgbClr val="0070C0"/>
                </a:solidFill>
              </a:endParaRPr>
            </a:p>
          </p:txBody>
        </p:sp>
        <p:sp>
          <p:nvSpPr>
            <p:cNvPr id="164" name="矩形: 圆角 6"/>
            <p:cNvSpPr/>
            <p:nvPr/>
          </p:nvSpPr>
          <p:spPr>
            <a:xfrm>
              <a:off x="10384" y="8308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0070C0"/>
                  </a:solidFill>
                </a:rPr>
                <a:t>项目组</a:t>
              </a:r>
              <a:r>
                <a:rPr lang="en-US" altLang="zh-CN" sz="1200" b="1">
                  <a:solidFill>
                    <a:srgbClr val="0070C0"/>
                  </a:solidFill>
                </a:rPr>
                <a:t>5</a:t>
              </a:r>
              <a:endParaRPr lang="en-US" altLang="zh-CN" sz="1200" b="1">
                <a:solidFill>
                  <a:srgbClr val="0070C0"/>
                </a:solidFill>
              </a:endParaRPr>
            </a:p>
          </p:txBody>
        </p:sp>
        <p:sp>
          <p:nvSpPr>
            <p:cNvPr id="165" name="矩形: 圆角 6"/>
            <p:cNvSpPr/>
            <p:nvPr/>
          </p:nvSpPr>
          <p:spPr>
            <a:xfrm>
              <a:off x="11515" y="8308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0070C0"/>
                  </a:solidFill>
                  <a:sym typeface="+mn-ea"/>
                </a:rPr>
                <a:t>项目组</a:t>
              </a:r>
              <a:r>
                <a:rPr lang="en-US" sz="1200" b="1">
                  <a:solidFill>
                    <a:srgbClr val="0070C0"/>
                  </a:solidFill>
                  <a:sym typeface="+mn-ea"/>
                </a:rPr>
                <a:t>6</a:t>
              </a:r>
              <a:endParaRPr lang="en-US" sz="1200" b="1">
                <a:solidFill>
                  <a:srgbClr val="0070C0"/>
                </a:solidFill>
                <a:sym typeface="+mn-ea"/>
              </a:endParaRPr>
            </a:p>
          </p:txBody>
        </p:sp>
        <p:cxnSp>
          <p:nvCxnSpPr>
            <p:cNvPr id="166" name="直接连接符 165"/>
            <p:cNvCxnSpPr/>
            <p:nvPr/>
          </p:nvCxnSpPr>
          <p:spPr>
            <a:xfrm rot="16200000">
              <a:off x="7189" y="796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矩形: 圆角 6"/>
            <p:cNvSpPr/>
            <p:nvPr/>
          </p:nvSpPr>
          <p:spPr>
            <a:xfrm>
              <a:off x="7243" y="2934"/>
              <a:ext cx="2222" cy="773"/>
            </a:xfrm>
            <a:prstGeom prst="roundRect">
              <a:avLst/>
            </a:prstGeom>
            <a:solidFill>
              <a:srgbClr val="F66E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 b="1"/>
                <a:t>高柱</a:t>
              </a:r>
              <a:endParaRPr lang="zh-CN" altLang="en-US" sz="1200" b="1"/>
            </a:p>
          </p:txBody>
        </p:sp>
        <p:sp>
          <p:nvSpPr>
            <p:cNvPr id="4" name="矩形: 圆角 6"/>
            <p:cNvSpPr/>
            <p:nvPr/>
          </p:nvSpPr>
          <p:spPr>
            <a:xfrm>
              <a:off x="10014" y="2902"/>
              <a:ext cx="2222" cy="773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 b="1"/>
                <a:t>夏鹏</a:t>
              </a:r>
              <a:endParaRPr lang="zh-CN" altLang="en-US" sz="1200" b="1"/>
            </a:p>
          </p:txBody>
        </p:sp>
        <p:cxnSp>
          <p:nvCxnSpPr>
            <p:cNvPr id="44" name="直接连接符 43"/>
            <p:cNvCxnSpPr/>
            <p:nvPr/>
          </p:nvCxnSpPr>
          <p:spPr>
            <a:xfrm rot="16200000">
              <a:off x="8006" y="4019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接连接符 169"/>
            <p:cNvCxnSpPr/>
            <p:nvPr/>
          </p:nvCxnSpPr>
          <p:spPr>
            <a:xfrm rot="16200000">
              <a:off x="10845" y="400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接连接符 170"/>
            <p:cNvCxnSpPr/>
            <p:nvPr/>
          </p:nvCxnSpPr>
          <p:spPr>
            <a:xfrm>
              <a:off x="8334" y="4320"/>
              <a:ext cx="2835" cy="11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接连接符 171"/>
            <p:cNvCxnSpPr/>
            <p:nvPr/>
          </p:nvCxnSpPr>
          <p:spPr>
            <a:xfrm rot="16200000">
              <a:off x="9396" y="4632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>
              <a:off x="8287" y="4933"/>
              <a:ext cx="2835" cy="11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rot="16200000">
              <a:off x="7972" y="5245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rot="16200000">
              <a:off x="10813" y="5256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矩形: 圆角 6"/>
            <p:cNvSpPr/>
            <p:nvPr/>
          </p:nvSpPr>
          <p:spPr>
            <a:xfrm>
              <a:off x="7155" y="5568"/>
              <a:ext cx="2222" cy="773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66E4F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 b="1">
                  <a:solidFill>
                    <a:schemeClr val="accent6">
                      <a:lumMod val="75000"/>
                    </a:schemeClr>
                  </a:solidFill>
                </a:rPr>
                <a:t>项目经理</a:t>
              </a:r>
              <a:endParaRPr lang="zh-CN" altLang="en-US" sz="1400" b="1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3" name="矩形: 圆角 6"/>
            <p:cNvSpPr/>
            <p:nvPr/>
          </p:nvSpPr>
          <p:spPr>
            <a:xfrm>
              <a:off x="10008" y="5568"/>
              <a:ext cx="2222" cy="773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66E4F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 b="1">
                  <a:solidFill>
                    <a:schemeClr val="accent6">
                      <a:lumMod val="75000"/>
                    </a:schemeClr>
                  </a:solidFill>
                </a:rPr>
                <a:t>研发经理</a:t>
              </a:r>
              <a:endParaRPr lang="zh-CN" altLang="en-US" sz="1400" b="1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15" name="直接连接符 14"/>
            <p:cNvCxnSpPr/>
            <p:nvPr/>
          </p:nvCxnSpPr>
          <p:spPr>
            <a:xfrm rot="16200000">
              <a:off x="7954" y="6653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8270" y="6982"/>
              <a:ext cx="2835" cy="11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16200000">
              <a:off x="12857" y="7945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: 圆角 6"/>
            <p:cNvSpPr/>
            <p:nvPr/>
          </p:nvSpPr>
          <p:spPr>
            <a:xfrm>
              <a:off x="12659" y="8291"/>
              <a:ext cx="1019" cy="7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sz="1200" b="1">
                  <a:solidFill>
                    <a:srgbClr val="7030A0"/>
                  </a:solidFill>
                </a:rPr>
                <a:t>美术平台</a:t>
              </a:r>
              <a:endParaRPr lang="zh-CN" sz="1200" b="1">
                <a:solidFill>
                  <a:srgbClr val="7030A0"/>
                </a:solidFill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4"/>
          <p:cNvSpPr txBox="1"/>
          <p:nvPr/>
        </p:nvSpPr>
        <p:spPr>
          <a:xfrm>
            <a:off x="815414" y="462365"/>
            <a:ext cx="3008380" cy="6623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小游戏</a:t>
            </a:r>
            <a:endParaRPr lang="en-GB" sz="1865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984763" y="1124744"/>
            <a:ext cx="1019980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718310" y="1871345"/>
          <a:ext cx="211124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240"/>
                <a:gridCol w="1080000"/>
              </a:tblGrid>
              <a:tr h="38100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当前团队情况</a:t>
                      </a: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 hMerge="1"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程序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策划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zh-CN" altLang="en-US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策划（鹏哥）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主美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UI</a:t>
                      </a:r>
                      <a:endParaRPr 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原画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模型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动作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特效</a:t>
                      </a:r>
                      <a:endParaRPr lang="zh-CN" altLang="en-US" sz="1200" b="1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地编</a:t>
                      </a:r>
                      <a:endParaRPr lang="zh-CN" altLang="en-US" sz="1200" b="1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pSp>
        <p:nvGrpSpPr>
          <p:cNvPr id="50" name="组合 49"/>
          <p:cNvGrpSpPr/>
          <p:nvPr/>
        </p:nvGrpSpPr>
        <p:grpSpPr>
          <a:xfrm>
            <a:off x="4721225" y="1583055"/>
            <a:ext cx="4627245" cy="1137920"/>
            <a:chOff x="6326" y="2493"/>
            <a:chExt cx="7287" cy="1792"/>
          </a:xfrm>
        </p:grpSpPr>
        <p:grpSp>
          <p:nvGrpSpPr>
            <p:cNvPr id="18" name="组合 17"/>
            <p:cNvGrpSpPr/>
            <p:nvPr/>
          </p:nvGrpSpPr>
          <p:grpSpPr>
            <a:xfrm>
              <a:off x="6326" y="2493"/>
              <a:ext cx="3338" cy="540"/>
              <a:chOff x="5641" y="2493"/>
              <a:chExt cx="3338" cy="540"/>
            </a:xfrm>
          </p:grpSpPr>
          <p:sp>
            <p:nvSpPr>
              <p:cNvPr id="3" name="矩形 2"/>
              <p:cNvSpPr/>
              <p:nvPr/>
            </p:nvSpPr>
            <p:spPr>
              <a:xfrm>
                <a:off x="5641" y="2493"/>
                <a:ext cx="3338" cy="541"/>
              </a:xfrm>
              <a:prstGeom prst="rect">
                <a:avLst/>
              </a:prstGeom>
              <a:solidFill>
                <a:srgbClr val="5B9BD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6326" y="2547"/>
                <a:ext cx="1968" cy="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2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项目组团队规划</a:t>
                </a:r>
                <a:endPara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6" name="文本框 15"/>
            <p:cNvSpPr txBox="1"/>
            <p:nvPr/>
          </p:nvSpPr>
          <p:spPr>
            <a:xfrm>
              <a:off x="6679" y="3269"/>
              <a:ext cx="6934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每个项目组：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3-4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名程序</a:t>
              </a:r>
              <a:r>
                <a:rPr lang="zh-CN" altLang="en-US"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、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2-3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名策划</a:t>
              </a:r>
              <a:endPara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整体规划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6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个项目组，并行项目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6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个</a:t>
              </a:r>
              <a:endParaRPr lang="en-US" altLang="zh-CN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lang="zh-CN" altLang="en-US"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根据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美术人员的配比情况，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2D</a:t>
              </a:r>
              <a:r>
                <a:rPr lang="zh-CN" altLang="en-US"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和</a:t>
              </a:r>
              <a:r>
                <a:rPr lang="en-US" altLang="zh-CN"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3D</a:t>
              </a:r>
              <a:r>
                <a:rPr lang="zh-CN" altLang="en-US"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项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目占比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dirty="0" smtClean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1</a:t>
              </a:r>
              <a:endPara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4721225" y="3119755"/>
            <a:ext cx="4627245" cy="1137920"/>
            <a:chOff x="6508" y="5035"/>
            <a:chExt cx="7287" cy="1792"/>
          </a:xfrm>
        </p:grpSpPr>
        <p:grpSp>
          <p:nvGrpSpPr>
            <p:cNvPr id="19" name="组合 18"/>
            <p:cNvGrpSpPr/>
            <p:nvPr/>
          </p:nvGrpSpPr>
          <p:grpSpPr>
            <a:xfrm>
              <a:off x="6508" y="5035"/>
              <a:ext cx="3338" cy="541"/>
              <a:chOff x="5641" y="2493"/>
              <a:chExt cx="3338" cy="541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5641" y="2493"/>
                <a:ext cx="3338" cy="541"/>
              </a:xfrm>
              <a:prstGeom prst="rect">
                <a:avLst/>
              </a:prstGeom>
              <a:solidFill>
                <a:srgbClr val="5B9BD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6326" y="2547"/>
                <a:ext cx="1968" cy="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zh-CN" altLang="en-US" sz="12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研发周期及成本</a:t>
                </a:r>
                <a:endPara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4" name="文本框 23"/>
            <p:cNvSpPr txBox="1"/>
            <p:nvPr/>
          </p:nvSpPr>
          <p:spPr>
            <a:xfrm>
              <a:off x="6861" y="5811"/>
              <a:ext cx="6934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单项目研发周期：1-2个月 、调优期&lt;2个月，研发运营期总体控制在3个月左右</a:t>
              </a:r>
              <a:endParaRPr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成本：单项目成本控制在3个月60万以内</a:t>
              </a:r>
              <a:endParaRPr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4721225" y="4656455"/>
            <a:ext cx="4627245" cy="1496695"/>
            <a:chOff x="6508" y="7804"/>
            <a:chExt cx="7287" cy="2357"/>
          </a:xfrm>
        </p:grpSpPr>
        <p:grpSp>
          <p:nvGrpSpPr>
            <p:cNvPr id="25" name="组合 24"/>
            <p:cNvGrpSpPr/>
            <p:nvPr/>
          </p:nvGrpSpPr>
          <p:grpSpPr>
            <a:xfrm>
              <a:off x="6508" y="7804"/>
              <a:ext cx="3338" cy="541"/>
              <a:chOff x="5641" y="2493"/>
              <a:chExt cx="3338" cy="541"/>
            </a:xfrm>
          </p:grpSpPr>
          <p:sp>
            <p:nvSpPr>
              <p:cNvPr id="26" name="矩形 25"/>
              <p:cNvSpPr/>
              <p:nvPr/>
            </p:nvSpPr>
            <p:spPr>
              <a:xfrm>
                <a:off x="5641" y="2493"/>
                <a:ext cx="3338" cy="541"/>
              </a:xfrm>
              <a:prstGeom prst="rect">
                <a:avLst/>
              </a:prstGeom>
              <a:solidFill>
                <a:srgbClr val="5B9BD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6326" y="2547"/>
                <a:ext cx="1968" cy="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zh-CN" altLang="en-US" sz="12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产品预期和节奏</a:t>
                </a:r>
                <a:endPara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9" name="文本框 48"/>
            <p:cNvSpPr txBox="1"/>
            <p:nvPr/>
          </p:nvSpPr>
          <p:spPr>
            <a:xfrm>
              <a:off x="6861" y="8563"/>
              <a:ext cx="6934" cy="1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产品上线后在1-2个月内至少调优测试3次，达到如下指标：</a:t>
              </a:r>
              <a:endParaRPr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  <a:p>
              <a:pPr lvl="1" indent="0" algn="l">
                <a:buFont typeface="Wingdings" panose="05000000000000000000" charset="0"/>
                <a:buNone/>
              </a:pPr>
              <a:r>
                <a:rPr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         微信：次留15%以上，7日ROI 100%</a:t>
              </a:r>
              <a:endParaRPr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  <a:p>
              <a:pPr lvl="1" indent="0" algn="l">
                <a:buFont typeface="Wingdings" panose="05000000000000000000" charset="0"/>
                <a:buNone/>
              </a:pPr>
              <a:r>
                <a:rPr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         头条：次留45%以上，7日ROI 100%</a:t>
              </a:r>
              <a:endParaRPr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  <a:p>
              <a:pPr marL="742950" lvl="1" indent="-285750" algn="l">
                <a:buFont typeface="Wingdings" panose="05000000000000000000" charset="0"/>
                <a:buChar char="Ø"/>
              </a:pPr>
              <a:r>
                <a:rPr sz="1200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不达标的产品不再做优化迭代</a:t>
              </a:r>
              <a:endParaRPr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0">
        <p14:flip dir="r"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763" y="274165"/>
            <a:ext cx="373126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2021年小游戏团队规划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828800" y="1499061"/>
          <a:ext cx="7991475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550"/>
                <a:gridCol w="1606550"/>
                <a:gridCol w="1605915"/>
                <a:gridCol w="3172460"/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当前</a:t>
                      </a:r>
                      <a:endParaRPr lang="zh-CN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增补</a:t>
                      </a:r>
                      <a:endParaRPr lang="zh-CN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程序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个小游戏主程序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策划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招</a:t>
                      </a:r>
                      <a:r>
                        <a:rPr lang="en-US" altLang="zh-CN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个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小游戏主</a:t>
                      </a:r>
                      <a:r>
                        <a:rPr lang="zh-CN" altLang="en-US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策划，加强团队策划能力</a:t>
                      </a:r>
                      <a:endParaRPr lang="zh-CN" altLang="en-US" sz="1200" b="0" i="0" u="none" strike="noStrike" dirty="0" smtClean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zh-CN" altLang="en-US" sz="1200" b="0" i="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策划（鹏哥）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个小游戏主策划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UI</a:t>
                      </a:r>
                      <a:endParaRPr 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高级</a:t>
                      </a:r>
                      <a:r>
                        <a:rPr lang="en-US" altLang="zh-CN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UI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原画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高级原画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模型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动作</a:t>
                      </a:r>
                      <a:endParaRPr lang="zh-CN" altLang="en-US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特效</a:t>
                      </a:r>
                      <a:endParaRPr lang="zh-CN" altLang="en-US" sz="1200" b="1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200" b="0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高级特效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美术</a:t>
                      </a:r>
                      <a:r>
                        <a:rPr lang="en-US" altLang="zh-CN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地编</a:t>
                      </a:r>
                      <a:endParaRPr lang="zh-CN" altLang="en-US" sz="1200" b="1" i="0" u="none" strike="noStrike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u="none" strike="noStrike" dirty="0" smtClean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高级地编</a:t>
                      </a:r>
                      <a:r>
                        <a:rPr lang="zh-CN" altLang="en-US" sz="120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 advTm="0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763" y="274165"/>
            <a:ext cx="86106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8915" y="2498954"/>
            <a:ext cx="2971165" cy="9232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快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速复刻的能力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优秀的多项目并行统筹能力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2D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3D</a:t>
            </a: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熟的程序框架、丰富的破解经验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美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术快速资源整合的能力</a:t>
            </a: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574682" y="1532255"/>
            <a:ext cx="2119630" cy="342900"/>
            <a:chOff x="1856" y="2132"/>
            <a:chExt cx="3338" cy="540"/>
          </a:xfrm>
        </p:grpSpPr>
        <p:sp>
          <p:nvSpPr>
            <p:cNvPr id="10" name="矩形 9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2901" y="2185"/>
              <a:ext cx="1248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团队优势</a:t>
              </a:r>
              <a:endPara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4604788" y="1532255"/>
            <a:ext cx="2119630" cy="343535"/>
            <a:chOff x="2152" y="4668"/>
            <a:chExt cx="3338" cy="541"/>
          </a:xfrm>
        </p:grpSpPr>
        <p:sp>
          <p:nvSpPr>
            <p:cNvPr id="11" name="矩形 10"/>
            <p:cNvSpPr/>
            <p:nvPr/>
          </p:nvSpPr>
          <p:spPr>
            <a:xfrm>
              <a:off x="2152" y="4668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2901" y="4721"/>
              <a:ext cx="2341" cy="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2021年</a:t>
              </a:r>
              <a:r>
                <a:rPr lang="zh-CN" altLang="en-US" sz="12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的</a:t>
              </a:r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业务</a:t>
              </a:r>
              <a:r>
                <a:rPr lang="zh-CN" altLang="en-US" sz="12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目</a:t>
              </a:r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标</a:t>
              </a:r>
              <a:endPara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7" name="TextBox 3"/>
          <p:cNvSpPr txBox="1"/>
          <p:nvPr/>
        </p:nvSpPr>
        <p:spPr>
          <a:xfrm>
            <a:off x="4036463" y="2205990"/>
            <a:ext cx="3637280" cy="42468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20-25款休闲游戏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indent="0">
              <a:buFont typeface="Wingdings" panose="05000000000000000000" charset="0"/>
              <a:buNone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微信小游戏优选</a:t>
            </a: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indent="0">
              <a:buFont typeface="Wingdings" panose="05000000000000000000" charset="0"/>
              <a:buNone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</a:t>
            </a: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标：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款以上进入优选</a:t>
            </a: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渠道</a:t>
            </a: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2"/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手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Q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抖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音、华为、小米、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OPPO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VIVO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2"/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标：收回研发成本</a:t>
            </a: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深度合作</a:t>
            </a:r>
            <a:endParaRPr lang="zh-CN" altLang="en-US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2"/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与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字节头部厂商深度合作</a:t>
            </a:r>
            <a:endParaRPr lang="en-US" altLang="zh-CN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2"/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目标： 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款以上的深度合作项目，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款以上达到字节的流水指标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1" indent="0">
              <a:buFont typeface="Wingdings" panose="05000000000000000000" charset="0"/>
              <a:buNone/>
            </a:pP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18" name="表格 17"/>
          <p:cNvGraphicFramePr/>
          <p:nvPr>
            <p:custDataLst>
              <p:tags r:id="rId1"/>
            </p:custDataLst>
          </p:nvPr>
        </p:nvGraphicFramePr>
        <p:xfrm>
          <a:off x="4673368" y="2506980"/>
          <a:ext cx="236347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735"/>
                <a:gridCol w="1181735"/>
              </a:tblGrid>
              <a:tr h="36576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季度</a:t>
                      </a:r>
                      <a:endParaRPr lang="zh-CN" alt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657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Q1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款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</a:tr>
              <a:tr h="3657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Q2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r>
                        <a:rPr lang="zh-CN" altLang="en-US" sz="1200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款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9525" marR="9525" marT="9525" marB="0" anchor="ctr"/>
                </a:tc>
              </a:tr>
              <a:tr h="36576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Q3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r>
                        <a:rPr lang="zh-CN" altLang="en-US" sz="1200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款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9525" marR="9525" marT="9525" marB="0" anchor="ctr"/>
                </a:tc>
              </a:tr>
              <a:tr h="3657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Q4</a:t>
                      </a:r>
                      <a:endParaRPr lang="en-US" altLang="zh-CN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r>
                        <a:rPr lang="zh-CN" altLang="en-US" sz="1200" dirty="0">
                          <a:solidFill>
                            <a:srgbClr val="5B9BD5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款</a:t>
                      </a:r>
                      <a:endParaRPr lang="zh-CN" altLang="en-US" sz="1200" b="0" i="0" u="none" strike="noStrike" dirty="0">
                        <a:solidFill>
                          <a:srgbClr val="5B9BD5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3" name="TextBox 3"/>
          <p:cNvSpPr txBox="1"/>
          <p:nvPr/>
        </p:nvSpPr>
        <p:spPr>
          <a:xfrm>
            <a:off x="7801852" y="2343785"/>
            <a:ext cx="2971165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提升美术团队输出品质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增加</a:t>
            </a:r>
            <a:r>
              <a:rPr lang="en-US" altLang="zh-CN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UI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、原画、特效高级美术，提升小游戏美术品质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立美术资源库，减少美术制作时间，增加优化时间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增加梳理每周重点工作机制，美术工作更有目标性</a:t>
            </a:r>
            <a:endParaRPr lang="en-US" altLang="zh-CN" sz="1200" dirty="0" smtClean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8227620" y="1535026"/>
            <a:ext cx="2119630" cy="343535"/>
            <a:chOff x="1856" y="2132"/>
            <a:chExt cx="3338" cy="541"/>
          </a:xfrm>
        </p:grpSpPr>
        <p:sp>
          <p:nvSpPr>
            <p:cNvPr id="19" name="矩形 18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2654" y="2185"/>
              <a:ext cx="1745" cy="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团</a:t>
              </a:r>
              <a:r>
                <a:rPr lang="zh-CN" altLang="en-US" sz="12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队</a:t>
              </a:r>
              <a:r>
                <a:rPr lang="zh-CN" altLang="en-US" sz="1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建</a:t>
              </a:r>
              <a:r>
                <a:rPr lang="zh-CN" altLang="en-US" sz="12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设提升</a:t>
              </a:r>
              <a:endPara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Click="0" advTm="0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763" y="274165"/>
            <a:ext cx="153924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项目类型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753225" y="1531620"/>
            <a:ext cx="2119630" cy="342900"/>
            <a:chOff x="10635" y="2412"/>
            <a:chExt cx="3338" cy="540"/>
          </a:xfrm>
        </p:grpSpPr>
        <p:sp>
          <p:nvSpPr>
            <p:cNvPr id="11" name="矩形 10"/>
            <p:cNvSpPr/>
            <p:nvPr/>
          </p:nvSpPr>
          <p:spPr>
            <a:xfrm>
              <a:off x="10635" y="241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1920" y="2465"/>
              <a:ext cx="768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积累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7" name="TextBox 3"/>
          <p:cNvSpPr txBox="1"/>
          <p:nvPr/>
        </p:nvSpPr>
        <p:spPr>
          <a:xfrm>
            <a:off x="6114415" y="2557145"/>
            <a:ext cx="363728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每个研发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组尽量固</a:t>
            </a: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定游戏类型，减少改变赛道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的折损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相同类型的项目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，可以积</a:t>
            </a: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累上线经验，数据对比</a:t>
            </a:r>
            <a:r>
              <a:rPr lang="zh-CN" altLang="en-US" sz="1200" dirty="0" smtClean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，玩家特性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在以上类型上，积累游戏代码、编辑器、美术资源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" name="TextBox 3"/>
          <p:cNvSpPr txBox="1"/>
          <p:nvPr/>
        </p:nvSpPr>
        <p:spPr>
          <a:xfrm>
            <a:off x="2079943" y="2557145"/>
            <a:ext cx="2971165" cy="9232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射击类、第一人称射击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模拟经营、模拟养成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三消、消除、益智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塔防、上帝视角实时战斗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解谜、剧情、文字、数字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505710" y="1532255"/>
            <a:ext cx="2119630" cy="343535"/>
            <a:chOff x="1856" y="2132"/>
            <a:chExt cx="3338" cy="541"/>
          </a:xfrm>
        </p:grpSpPr>
        <p:sp>
          <p:nvSpPr>
            <p:cNvPr id="5" name="矩形 4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2901" y="2185"/>
              <a:ext cx="1248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项目类型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Click="0" advTm="0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763" y="274165"/>
            <a:ext cx="221742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项目研发流程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753225" y="1531620"/>
            <a:ext cx="2119630" cy="343535"/>
            <a:chOff x="10635" y="2412"/>
            <a:chExt cx="3338" cy="541"/>
          </a:xfrm>
        </p:grpSpPr>
        <p:sp>
          <p:nvSpPr>
            <p:cNvPr id="11" name="矩形 10"/>
            <p:cNvSpPr/>
            <p:nvPr/>
          </p:nvSpPr>
          <p:spPr>
            <a:xfrm>
              <a:off x="10635" y="241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1920" y="2465"/>
              <a:ext cx="768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上线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505710" y="1532255"/>
            <a:ext cx="2119630" cy="343535"/>
            <a:chOff x="1856" y="2132"/>
            <a:chExt cx="3338" cy="541"/>
          </a:xfrm>
        </p:grpSpPr>
        <p:sp>
          <p:nvSpPr>
            <p:cNvPr id="5" name="矩形 4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856" y="2185"/>
              <a:ext cx="3338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立项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TextBox 3"/>
          <p:cNvSpPr txBox="1"/>
          <p:nvPr/>
        </p:nvSpPr>
        <p:spPr>
          <a:xfrm>
            <a:off x="2346960" y="2924175"/>
            <a:ext cx="3126105" cy="7385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商务推荐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indent="0" algn="l">
              <a:buClrTx/>
              <a:buSzTx/>
              <a:buFont typeface="Wingdings" panose="05000000000000000000" charset="0"/>
              <a:buNone/>
            </a:pPr>
            <a:r>
              <a:rPr lang="zh-CN" altLang="en-US" sz="1200" dirty="0" smtClean="0">
                <a:solidFill>
                  <a:srgbClr val="5B9BD5"/>
                </a:solidFill>
                <a:sym typeface="+mn-ea"/>
              </a:rPr>
              <a:t>             每周评估至少</a:t>
            </a:r>
            <a:r>
              <a:rPr lang="en-US" altLang="zh-CN" sz="1200" dirty="0" smtClean="0">
                <a:solidFill>
                  <a:srgbClr val="5B9BD5"/>
                </a:solidFill>
                <a:sym typeface="+mn-ea"/>
              </a:rPr>
              <a:t>10</a:t>
            </a:r>
            <a:r>
              <a:rPr lang="zh-CN" altLang="en-US" sz="1200" dirty="0" smtClean="0">
                <a:solidFill>
                  <a:srgbClr val="5B9BD5"/>
                </a:solidFill>
                <a:sym typeface="+mn-ea"/>
              </a:rPr>
              <a:t>款优选</a:t>
            </a:r>
            <a:r>
              <a:rPr lang="en-US" altLang="zh-CN" sz="1200" dirty="0" smtClean="0">
                <a:solidFill>
                  <a:srgbClr val="5B9BD5"/>
                </a:solidFill>
                <a:sym typeface="+mn-ea"/>
              </a:rPr>
              <a:t>APP</a:t>
            </a:r>
            <a:r>
              <a:rPr lang="zh-CN" altLang="en-US" sz="1200" dirty="0" smtClean="0">
                <a:solidFill>
                  <a:srgbClr val="5B9BD5"/>
                </a:solidFill>
                <a:sym typeface="+mn-ea"/>
              </a:rPr>
              <a:t>游戏</a:t>
            </a:r>
            <a:endParaRPr lang="en-US" altLang="zh-CN" sz="1200" dirty="0">
              <a:solidFill>
                <a:srgbClr val="5B9BD5"/>
              </a:solidFill>
            </a:endParaRPr>
          </a:p>
          <a:p>
            <a:pPr marL="628650" lvl="1" indent="-1714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策划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indent="0" algn="l">
              <a:buClrTx/>
              <a:buSzTx/>
              <a:buFont typeface="Wingdings" panose="05000000000000000000" charset="0"/>
              <a:buNone/>
            </a:pPr>
            <a:r>
              <a:rPr lang="zh-CN" altLang="en-US" sz="1200" dirty="0" smtClean="0">
                <a:solidFill>
                  <a:srgbClr val="5B9BD5"/>
                </a:solidFill>
                <a:sym typeface="+mn-ea"/>
              </a:rPr>
              <a:t>            每周评估榜单中</a:t>
            </a:r>
            <a:r>
              <a:rPr lang="en-US" altLang="zh-CN" sz="1200" dirty="0" smtClean="0">
                <a:solidFill>
                  <a:srgbClr val="5B9BD5"/>
                </a:solidFill>
                <a:sym typeface="+mn-ea"/>
              </a:rPr>
              <a:t>50</a:t>
            </a:r>
            <a:r>
              <a:rPr lang="zh-CN" altLang="en-US" sz="1200" dirty="0" smtClean="0">
                <a:solidFill>
                  <a:srgbClr val="5B9BD5"/>
                </a:solidFill>
                <a:sym typeface="+mn-ea"/>
              </a:rPr>
              <a:t>款游戏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2505710" y="2369185"/>
            <a:ext cx="822325" cy="343535"/>
            <a:chOff x="1856" y="2132"/>
            <a:chExt cx="3338" cy="541"/>
          </a:xfrm>
        </p:grpSpPr>
        <p:sp>
          <p:nvSpPr>
            <p:cNvPr id="16" name="矩形 15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856" y="2185"/>
              <a:ext cx="3338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筛选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2505710" y="3827780"/>
            <a:ext cx="822325" cy="343535"/>
            <a:chOff x="1856" y="2132"/>
            <a:chExt cx="3338" cy="541"/>
          </a:xfrm>
        </p:grpSpPr>
        <p:sp>
          <p:nvSpPr>
            <p:cNvPr id="20" name="矩形 19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856" y="2185"/>
              <a:ext cx="3338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立项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2" name="TextBox 3"/>
          <p:cNvSpPr txBox="1"/>
          <p:nvPr/>
        </p:nvSpPr>
        <p:spPr>
          <a:xfrm>
            <a:off x="2346960" y="4493895"/>
            <a:ext cx="3126105" cy="553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立项周期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indent="0" algn="l">
              <a:buClrTx/>
              <a:buSzTx/>
              <a:buFont typeface="Wingdings" panose="05000000000000000000" charset="0"/>
              <a:buNone/>
            </a:pPr>
            <a:r>
              <a:rPr lang="zh-CN" altLang="en-US" sz="1200" dirty="0" smtClean="0">
                <a:solidFill>
                  <a:srgbClr val="5B9BD5"/>
                </a:solidFill>
                <a:sym typeface="+mn-ea"/>
              </a:rPr>
              <a:t>             </a:t>
            </a:r>
            <a:r>
              <a:rPr sz="1200" dirty="0" smtClean="0">
                <a:solidFill>
                  <a:srgbClr val="5B9BD5"/>
                </a:solidFill>
                <a:sym typeface="+mn-ea"/>
              </a:rPr>
              <a:t>每月组织两次立项提案，一次3-4个，保证项目连续性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6753225" y="2369185"/>
            <a:ext cx="822325" cy="343535"/>
            <a:chOff x="1856" y="2132"/>
            <a:chExt cx="3338" cy="541"/>
          </a:xfrm>
        </p:grpSpPr>
        <p:sp>
          <p:nvSpPr>
            <p:cNvPr id="24" name="矩形 23"/>
            <p:cNvSpPr/>
            <p:nvPr/>
          </p:nvSpPr>
          <p:spPr>
            <a:xfrm>
              <a:off x="1856" y="2132"/>
              <a:ext cx="3338" cy="541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856" y="2185"/>
              <a:ext cx="3338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导量测试</a:t>
              </a:r>
              <a:endParaRPr lang="zh-CN" altLang="en-US" sz="1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6" name="TextBox 3"/>
          <p:cNvSpPr txBox="1"/>
          <p:nvPr/>
        </p:nvSpPr>
        <p:spPr>
          <a:xfrm>
            <a:off x="6668770" y="2924175"/>
            <a:ext cx="3126105" cy="553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28650" lvl="1" indent="-1714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测试后两天内完成数据分析，并输出修改方案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628650" lvl="1" indent="-171450" algn="l">
              <a:buClrTx/>
              <a:buSzTx/>
              <a:buFont typeface="Wingdings" panose="05000000000000000000" charset="0"/>
              <a:buChar char="Ø"/>
            </a:pPr>
            <a:r>
              <a:rPr lang="zh-CN" altLang="en-US" sz="1200" dirty="0">
                <a:solidFill>
                  <a:srgbClr val="5B9BD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版本迭代时间小于10天</a:t>
            </a:r>
            <a:endParaRPr lang="zh-CN" altLang="en-US" sz="1200" dirty="0">
              <a:solidFill>
                <a:srgbClr val="5B9BD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spd="slow" advClick="0" advTm="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4543425" y="1421765"/>
            <a:ext cx="4394200" cy="4982845"/>
            <a:chOff x="8588" y="1444"/>
            <a:chExt cx="6920" cy="7847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2095" y="7868"/>
              <a:ext cx="1191" cy="0"/>
            </a:xfrm>
            <a:prstGeom prst="line">
              <a:avLst/>
            </a:prstGeom>
            <a:ln w="12700" cmpd="sng">
              <a:solidFill>
                <a:schemeClr val="accent1">
                  <a:shade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组合 173"/>
            <p:cNvGrpSpPr/>
            <p:nvPr/>
          </p:nvGrpSpPr>
          <p:grpSpPr>
            <a:xfrm rot="0">
              <a:off x="9204" y="1444"/>
              <a:ext cx="3242" cy="840"/>
              <a:chOff x="7153" y="917"/>
              <a:chExt cx="3242" cy="840"/>
            </a:xfrm>
          </p:grpSpPr>
          <p:sp>
            <p:nvSpPr>
              <p:cNvPr id="72" name="矩形: 圆角 6"/>
              <p:cNvSpPr/>
              <p:nvPr/>
            </p:nvSpPr>
            <p:spPr>
              <a:xfrm>
                <a:off x="7156" y="917"/>
                <a:ext cx="3236" cy="840"/>
              </a:xfrm>
              <a:prstGeom prst="roundRect">
                <a:avLst/>
              </a:prstGeom>
              <a:solidFill>
                <a:srgbClr val="F66E4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6" name="文本框 5"/>
              <p:cNvSpPr txBox="1"/>
              <p:nvPr/>
            </p:nvSpPr>
            <p:spPr>
              <a:xfrm>
                <a:off x="7153" y="1023"/>
                <a:ext cx="3242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zh-CN" altLang="en-US" sz="2000" b="1">
                    <a:solidFill>
                      <a:schemeClr val="bg1"/>
                    </a:solidFill>
                  </a:rPr>
                  <a:t>高柱</a:t>
                </a:r>
                <a:endParaRPr lang="zh-CN" altLang="en-US" sz="20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26" name="直接连接符 25"/>
            <p:cNvCxnSpPr/>
            <p:nvPr/>
          </p:nvCxnSpPr>
          <p:spPr>
            <a:xfrm rot="16200000">
              <a:off x="10509" y="2585"/>
              <a:ext cx="624" cy="0"/>
            </a:xfrm>
            <a:prstGeom prst="line">
              <a:avLst/>
            </a:prstGeom>
            <a:ln w="12700">
              <a:solidFill>
                <a:srgbClr val="AD7AE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矩形: 圆角 6"/>
            <p:cNvSpPr/>
            <p:nvPr/>
          </p:nvSpPr>
          <p:spPr>
            <a:xfrm>
              <a:off x="13286" y="7482"/>
              <a:ext cx="2222" cy="773"/>
            </a:xfrm>
            <a:prstGeom prst="roundRect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20000"/>
                      <a:lumOff val="8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 b="1">
                  <a:solidFill>
                    <a:srgbClr val="0070C0"/>
                  </a:solidFill>
                </a:rPr>
                <a:t>美术总监</a:t>
              </a:r>
              <a:endParaRPr lang="zh-CN" altLang="en-US" sz="1200" b="1">
                <a:solidFill>
                  <a:srgbClr val="0070C0"/>
                </a:solidFill>
              </a:endParaRPr>
            </a:p>
          </p:txBody>
        </p:sp>
        <p:grpSp>
          <p:nvGrpSpPr>
            <p:cNvPr id="173" name="组合 172"/>
            <p:cNvGrpSpPr/>
            <p:nvPr/>
          </p:nvGrpSpPr>
          <p:grpSpPr>
            <a:xfrm rot="0">
              <a:off x="8588" y="2897"/>
              <a:ext cx="4470" cy="6394"/>
              <a:chOff x="7539" y="2880"/>
              <a:chExt cx="4470" cy="6394"/>
            </a:xfrm>
          </p:grpSpPr>
          <p:sp>
            <p:nvSpPr>
              <p:cNvPr id="19" name="矩形: 圆角 6"/>
              <p:cNvSpPr/>
              <p:nvPr/>
            </p:nvSpPr>
            <p:spPr>
              <a:xfrm>
                <a:off x="8480" y="2880"/>
                <a:ext cx="2650" cy="773"/>
              </a:xfrm>
              <a:prstGeom prst="roundRect">
                <a:avLst/>
              </a:prstGeom>
              <a:solidFill>
                <a:srgbClr val="F66E4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600" b="1"/>
                  <a:t>索斯机械兽</a:t>
                </a:r>
                <a:endParaRPr lang="zh-CN" altLang="en-US" sz="1200" b="1"/>
              </a:p>
            </p:txBody>
          </p:sp>
          <p:cxnSp>
            <p:nvCxnSpPr>
              <p:cNvPr id="44" name="直接连接符 43"/>
              <p:cNvCxnSpPr/>
              <p:nvPr/>
            </p:nvCxnSpPr>
            <p:spPr>
              <a:xfrm rot="16200000">
                <a:off x="8059" y="5994"/>
                <a:ext cx="624" cy="0"/>
              </a:xfrm>
              <a:prstGeom prst="line">
                <a:avLst/>
              </a:prstGeom>
              <a:ln w="12700">
                <a:solidFill>
                  <a:srgbClr val="AD7AE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矩形: 圆角 6"/>
              <p:cNvSpPr/>
              <p:nvPr/>
            </p:nvSpPr>
            <p:spPr>
              <a:xfrm>
                <a:off x="7539" y="4953"/>
                <a:ext cx="2222" cy="773"/>
              </a:xfrm>
              <a:prstGeom prst="round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400" b="1"/>
                  <a:t>项目经理</a:t>
                </a:r>
                <a:endParaRPr lang="zh-CN" altLang="en-US" sz="1200" b="1"/>
              </a:p>
            </p:txBody>
          </p:sp>
          <p:grpSp>
            <p:nvGrpSpPr>
              <p:cNvPr id="169" name="组合 168"/>
              <p:cNvGrpSpPr/>
              <p:nvPr/>
            </p:nvGrpSpPr>
            <p:grpSpPr>
              <a:xfrm>
                <a:off x="8129" y="6930"/>
                <a:ext cx="3211" cy="2344"/>
                <a:chOff x="8155" y="6069"/>
                <a:chExt cx="3211" cy="2344"/>
              </a:xfrm>
            </p:grpSpPr>
            <p:cxnSp>
              <p:nvCxnSpPr>
                <p:cNvPr id="71" name="直接连接符 70"/>
                <p:cNvCxnSpPr/>
                <p:nvPr/>
              </p:nvCxnSpPr>
              <p:spPr>
                <a:xfrm>
                  <a:off x="8676" y="6069"/>
                  <a:ext cx="2222" cy="11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直接连接符 72"/>
                <p:cNvCxnSpPr/>
                <p:nvPr/>
              </p:nvCxnSpPr>
              <p:spPr>
                <a:xfrm rot="16200000">
                  <a:off x="8364" y="6381"/>
                  <a:ext cx="624" cy="0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直接连接符 73"/>
                <p:cNvCxnSpPr/>
                <p:nvPr/>
              </p:nvCxnSpPr>
              <p:spPr>
                <a:xfrm rot="16200000">
                  <a:off x="9475" y="6392"/>
                  <a:ext cx="624" cy="0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直接连接符 74"/>
                <p:cNvCxnSpPr/>
                <p:nvPr/>
              </p:nvCxnSpPr>
              <p:spPr>
                <a:xfrm rot="16200000">
                  <a:off x="10586" y="6381"/>
                  <a:ext cx="624" cy="0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矩形: 圆角 6"/>
                <p:cNvSpPr/>
                <p:nvPr/>
              </p:nvSpPr>
              <p:spPr>
                <a:xfrm>
                  <a:off x="10348" y="6635"/>
                  <a:ext cx="1019" cy="711"/>
                </a:xfrm>
                <a:prstGeom prst="roundRect">
                  <a:avLst/>
                </a:prstGeom>
                <a:solidFill>
                  <a:srgbClr val="08A3E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200" b="1"/>
                    <a:t>主美</a:t>
                  </a:r>
                  <a:endParaRPr lang="zh-CN" altLang="en-US" sz="1200" b="1"/>
                </a:p>
              </p:txBody>
            </p:sp>
            <p:grpSp>
              <p:nvGrpSpPr>
                <p:cNvPr id="105" name="组合 104"/>
                <p:cNvGrpSpPr/>
                <p:nvPr/>
              </p:nvGrpSpPr>
              <p:grpSpPr>
                <a:xfrm rot="0">
                  <a:off x="8155" y="6635"/>
                  <a:ext cx="2129" cy="1775"/>
                  <a:chOff x="955" y="6756"/>
                  <a:chExt cx="2129" cy="1775"/>
                </a:xfrm>
              </p:grpSpPr>
              <p:sp>
                <p:nvSpPr>
                  <p:cNvPr id="59" name="矩形: 圆角 6"/>
                  <p:cNvSpPr/>
                  <p:nvPr/>
                </p:nvSpPr>
                <p:spPr>
                  <a:xfrm>
                    <a:off x="956" y="6756"/>
                    <a:ext cx="1019" cy="711"/>
                  </a:xfrm>
                  <a:prstGeom prst="roundRect">
                    <a:avLst/>
                  </a:prstGeom>
                  <a:solidFill>
                    <a:srgbClr val="08A3E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zh-CN" altLang="en-US" sz="1200" b="1"/>
                      <a:t>主程</a:t>
                    </a:r>
                    <a:endParaRPr lang="zh-CN" altLang="en-US" sz="1200" b="1"/>
                  </a:p>
                </p:txBody>
              </p:sp>
              <p:sp>
                <p:nvSpPr>
                  <p:cNvPr id="60" name="矩形: 圆角 6"/>
                  <p:cNvSpPr/>
                  <p:nvPr/>
                </p:nvSpPr>
                <p:spPr>
                  <a:xfrm>
                    <a:off x="2052" y="6756"/>
                    <a:ext cx="1019" cy="711"/>
                  </a:xfrm>
                  <a:prstGeom prst="roundRect">
                    <a:avLst/>
                  </a:prstGeom>
                  <a:solidFill>
                    <a:srgbClr val="08A3E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r>
                      <a:rPr lang="zh-CN" altLang="en-US" sz="1200" b="1"/>
                      <a:t>主策</a:t>
                    </a:r>
                    <a:endParaRPr lang="zh-CN" altLang="en-US" sz="1200" b="1"/>
                  </a:p>
                </p:txBody>
              </p:sp>
              <p:grpSp>
                <p:nvGrpSpPr>
                  <p:cNvPr id="69" name="组合 68"/>
                  <p:cNvGrpSpPr/>
                  <p:nvPr/>
                </p:nvGrpSpPr>
                <p:grpSpPr>
                  <a:xfrm rot="0">
                    <a:off x="955" y="7563"/>
                    <a:ext cx="1018" cy="969"/>
                    <a:chOff x="2385" y="7533"/>
                    <a:chExt cx="1018" cy="969"/>
                  </a:xfrm>
                </p:grpSpPr>
                <p:sp>
                  <p:nvSpPr>
                    <p:cNvPr id="13" name="Freeform 21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2765" y="7477"/>
                      <a:ext cx="259" cy="370"/>
                    </a:xfrm>
                    <a:custGeom>
                      <a:avLst/>
                      <a:gdLst>
                        <a:gd name="T0" fmla="*/ 0 w 149"/>
                        <a:gd name="T1" fmla="*/ 0 h 175"/>
                        <a:gd name="T2" fmla="*/ 149 w 149"/>
                        <a:gd name="T3" fmla="*/ 88 h 175"/>
                        <a:gd name="T4" fmla="*/ 0 w 149"/>
                        <a:gd name="T5" fmla="*/ 175 h 175"/>
                        <a:gd name="T6" fmla="*/ 0 w 149"/>
                        <a:gd name="T7" fmla="*/ 0 h 175"/>
                        <a:gd name="T8" fmla="*/ 0 w 149"/>
                        <a:gd name="T9" fmla="*/ 0 h 17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9"/>
                        <a:gd name="T16" fmla="*/ 0 h 175"/>
                        <a:gd name="T17" fmla="*/ 149 w 149"/>
                        <a:gd name="T18" fmla="*/ 175 h 17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9" h="175">
                          <a:moveTo>
                            <a:pt x="0" y="0"/>
                          </a:moveTo>
                          <a:lnTo>
                            <a:pt x="149" y="88"/>
                          </a:lnTo>
                          <a:lnTo>
                            <a:pt x="0" y="175"/>
                          </a:lnTo>
                          <a:lnTo>
                            <a:pt x="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8A3ED"/>
                    </a:solidFill>
                    <a:ln w="9525" cmpd="sng">
                      <a:noFill/>
                      <a:bevel/>
                    </a:ln>
                  </p:spPr>
                  <p:txBody>
                    <a:bodyPr/>
                    <a:p>
                      <a:endParaRPr lang="zh-CN" altLang="zh-CN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sym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65" name="矩形: 圆角 6"/>
                    <p:cNvSpPr/>
                    <p:nvPr/>
                  </p:nvSpPr>
                  <p:spPr>
                    <a:xfrm>
                      <a:off x="2385" y="7792"/>
                      <a:ext cx="1019" cy="711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rgbClr val="08A3ED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r>
                        <a:rPr lang="zh-CN" altLang="en-US" sz="1200" b="1">
                          <a:solidFill>
                            <a:srgbClr val="08A3ED"/>
                          </a:solidFill>
                        </a:rPr>
                        <a:t>程序</a:t>
                      </a:r>
                      <a:endParaRPr lang="zh-CN" altLang="en-US" sz="1200" b="1">
                        <a:solidFill>
                          <a:srgbClr val="08A3ED"/>
                        </a:solidFill>
                      </a:endParaRPr>
                    </a:p>
                  </p:txBody>
                </p:sp>
              </p:grpSp>
              <p:grpSp>
                <p:nvGrpSpPr>
                  <p:cNvPr id="68" name="组合 67"/>
                  <p:cNvGrpSpPr/>
                  <p:nvPr/>
                </p:nvGrpSpPr>
                <p:grpSpPr>
                  <a:xfrm rot="0">
                    <a:off x="2066" y="7563"/>
                    <a:ext cx="1018" cy="969"/>
                    <a:chOff x="4191" y="7832"/>
                    <a:chExt cx="1018" cy="969"/>
                  </a:xfrm>
                </p:grpSpPr>
                <p:sp>
                  <p:nvSpPr>
                    <p:cNvPr id="66" name="Freeform 21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4571" y="7776"/>
                      <a:ext cx="259" cy="370"/>
                    </a:xfrm>
                    <a:custGeom>
                      <a:avLst/>
                      <a:gdLst>
                        <a:gd name="T0" fmla="*/ 0 w 149"/>
                        <a:gd name="T1" fmla="*/ 0 h 175"/>
                        <a:gd name="T2" fmla="*/ 149 w 149"/>
                        <a:gd name="T3" fmla="*/ 88 h 175"/>
                        <a:gd name="T4" fmla="*/ 0 w 149"/>
                        <a:gd name="T5" fmla="*/ 175 h 175"/>
                        <a:gd name="T6" fmla="*/ 0 w 149"/>
                        <a:gd name="T7" fmla="*/ 0 h 175"/>
                        <a:gd name="T8" fmla="*/ 0 w 149"/>
                        <a:gd name="T9" fmla="*/ 0 h 17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9"/>
                        <a:gd name="T16" fmla="*/ 0 h 175"/>
                        <a:gd name="T17" fmla="*/ 149 w 149"/>
                        <a:gd name="T18" fmla="*/ 175 h 17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9" h="175">
                          <a:moveTo>
                            <a:pt x="0" y="0"/>
                          </a:moveTo>
                          <a:lnTo>
                            <a:pt x="149" y="88"/>
                          </a:lnTo>
                          <a:lnTo>
                            <a:pt x="0" y="175"/>
                          </a:lnTo>
                          <a:lnTo>
                            <a:pt x="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8A3ED"/>
                    </a:solidFill>
                    <a:ln w="9525" cmpd="sng">
                      <a:noFill/>
                      <a:bevel/>
                    </a:ln>
                  </p:spPr>
                  <p:txBody>
                    <a:bodyPr/>
                    <a:p>
                      <a:endParaRPr lang="zh-CN" altLang="zh-CN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sym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67" name="矩形: 圆角 6"/>
                    <p:cNvSpPr/>
                    <p:nvPr/>
                  </p:nvSpPr>
                  <p:spPr>
                    <a:xfrm>
                      <a:off x="4191" y="8091"/>
                      <a:ext cx="1019" cy="711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rgbClr val="08A3ED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r>
                        <a:rPr lang="zh-CN" altLang="en-US" sz="1200" b="1">
                          <a:solidFill>
                            <a:srgbClr val="08A3ED"/>
                          </a:solidFill>
                        </a:rPr>
                        <a:t>策划</a:t>
                      </a:r>
                      <a:endParaRPr lang="zh-CN" altLang="en-US" sz="1200" b="1">
                        <a:solidFill>
                          <a:srgbClr val="08A3ED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9" name="Freeform 21"/>
                <p:cNvSpPr>
                  <a:spLocks noChangeArrowheads="1"/>
                </p:cNvSpPr>
                <p:nvPr/>
              </p:nvSpPr>
              <p:spPr bwMode="auto">
                <a:xfrm rot="5400000">
                  <a:off x="10728" y="7388"/>
                  <a:ext cx="259" cy="370"/>
                </a:xfrm>
                <a:custGeom>
                  <a:avLst/>
                  <a:gdLst>
                    <a:gd name="T0" fmla="*/ 0 w 149"/>
                    <a:gd name="T1" fmla="*/ 0 h 175"/>
                    <a:gd name="T2" fmla="*/ 149 w 149"/>
                    <a:gd name="T3" fmla="*/ 88 h 175"/>
                    <a:gd name="T4" fmla="*/ 0 w 149"/>
                    <a:gd name="T5" fmla="*/ 175 h 175"/>
                    <a:gd name="T6" fmla="*/ 0 w 149"/>
                    <a:gd name="T7" fmla="*/ 0 h 175"/>
                    <a:gd name="T8" fmla="*/ 0 w 149"/>
                    <a:gd name="T9" fmla="*/ 0 h 1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9"/>
                    <a:gd name="T16" fmla="*/ 0 h 175"/>
                    <a:gd name="T17" fmla="*/ 149 w 149"/>
                    <a:gd name="T18" fmla="*/ 175 h 1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9" h="175">
                      <a:moveTo>
                        <a:pt x="0" y="0"/>
                      </a:moveTo>
                      <a:lnTo>
                        <a:pt x="149" y="88"/>
                      </a:lnTo>
                      <a:lnTo>
                        <a:pt x="0" y="17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8A3ED"/>
                </a:solidFill>
                <a:ln w="9525" cmpd="sng">
                  <a:noFill/>
                  <a:bevel/>
                </a:ln>
              </p:spPr>
              <p:txBody>
                <a:bodyPr/>
                <a:p>
                  <a:endParaRPr lang="zh-CN" altLang="zh-CN">
                    <a:solidFill>
                      <a:schemeClr val="tx1">
                        <a:lumMod val="75000"/>
                        <a:lumOff val="25000"/>
                      </a:schemeClr>
                    </a:solidFill>
                    <a:sym typeface="宋体" panose="02010600030101010101" pitchFamily="2" charset="-122"/>
                  </a:endParaRPr>
                </a:p>
              </p:txBody>
            </p:sp>
            <p:sp>
              <p:nvSpPr>
                <p:cNvPr id="11" name="矩形: 圆角 6"/>
                <p:cNvSpPr/>
                <p:nvPr/>
              </p:nvSpPr>
              <p:spPr>
                <a:xfrm>
                  <a:off x="10348" y="7703"/>
                  <a:ext cx="1019" cy="71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rgbClr val="08A3E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200" b="1">
                      <a:solidFill>
                        <a:srgbClr val="08A3ED"/>
                      </a:solidFill>
                    </a:rPr>
                    <a:t>美术</a:t>
                  </a:r>
                  <a:endParaRPr lang="zh-CN" altLang="en-US" sz="1200" b="1">
                    <a:solidFill>
                      <a:srgbClr val="08A3ED"/>
                    </a:solidFill>
                  </a:endParaRPr>
                </a:p>
              </p:txBody>
            </p:sp>
          </p:grpSp>
          <p:sp>
            <p:nvSpPr>
              <p:cNvPr id="142" name="矩形: 圆角 6"/>
              <p:cNvSpPr/>
              <p:nvPr/>
            </p:nvSpPr>
            <p:spPr>
              <a:xfrm>
                <a:off x="9787" y="4940"/>
                <a:ext cx="2222" cy="773"/>
              </a:xfrm>
              <a:prstGeom prst="round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400" b="1"/>
                  <a:t>执行制作人</a:t>
                </a:r>
                <a:endParaRPr lang="zh-CN" altLang="en-US" sz="1200" b="1"/>
              </a:p>
            </p:txBody>
          </p:sp>
          <p:grpSp>
            <p:nvGrpSpPr>
              <p:cNvPr id="144" name="组合 143"/>
              <p:cNvGrpSpPr/>
              <p:nvPr/>
            </p:nvGrpSpPr>
            <p:grpSpPr>
              <a:xfrm rot="0">
                <a:off x="8358" y="3661"/>
                <a:ext cx="2834" cy="1262"/>
                <a:chOff x="7376" y="3700"/>
                <a:chExt cx="2834" cy="1262"/>
              </a:xfrm>
            </p:grpSpPr>
            <p:cxnSp>
              <p:nvCxnSpPr>
                <p:cNvPr id="145" name="直接连接符 144"/>
                <p:cNvCxnSpPr/>
                <p:nvPr/>
              </p:nvCxnSpPr>
              <p:spPr>
                <a:xfrm rot="16200000">
                  <a:off x="7077" y="4649"/>
                  <a:ext cx="624" cy="0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接连接符 145"/>
                <p:cNvCxnSpPr/>
                <p:nvPr/>
              </p:nvCxnSpPr>
              <p:spPr>
                <a:xfrm rot="16200000">
                  <a:off x="9876" y="4650"/>
                  <a:ext cx="624" cy="0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直接连接符 146"/>
                <p:cNvCxnSpPr/>
                <p:nvPr/>
              </p:nvCxnSpPr>
              <p:spPr>
                <a:xfrm rot="16200000">
                  <a:off x="8481" y="4012"/>
                  <a:ext cx="624" cy="0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直接连接符 147"/>
                <p:cNvCxnSpPr/>
                <p:nvPr/>
              </p:nvCxnSpPr>
              <p:spPr>
                <a:xfrm>
                  <a:off x="7376" y="4324"/>
                  <a:ext cx="2835" cy="11"/>
                </a:xfrm>
                <a:prstGeom prst="line">
                  <a:avLst/>
                </a:prstGeom>
                <a:ln w="12700">
                  <a:solidFill>
                    <a:srgbClr val="AD7AE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0" name="直接连接符 169"/>
              <p:cNvCxnSpPr/>
              <p:nvPr/>
            </p:nvCxnSpPr>
            <p:spPr>
              <a:xfrm rot="16200000">
                <a:off x="10881" y="5994"/>
                <a:ext cx="624" cy="0"/>
              </a:xfrm>
              <a:prstGeom prst="line">
                <a:avLst/>
              </a:prstGeom>
              <a:ln w="12700">
                <a:solidFill>
                  <a:srgbClr val="AD7AE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直接连接符 170"/>
              <p:cNvCxnSpPr/>
              <p:nvPr/>
            </p:nvCxnSpPr>
            <p:spPr>
              <a:xfrm>
                <a:off x="8387" y="6295"/>
                <a:ext cx="2835" cy="11"/>
              </a:xfrm>
              <a:prstGeom prst="line">
                <a:avLst/>
              </a:prstGeom>
              <a:ln w="12700">
                <a:solidFill>
                  <a:srgbClr val="AD7AE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直接连接符 171"/>
              <p:cNvCxnSpPr/>
              <p:nvPr/>
            </p:nvCxnSpPr>
            <p:spPr>
              <a:xfrm rot="16200000">
                <a:off x="9449" y="6607"/>
                <a:ext cx="624" cy="0"/>
              </a:xfrm>
              <a:prstGeom prst="line">
                <a:avLst/>
              </a:prstGeom>
              <a:ln w="12700">
                <a:solidFill>
                  <a:srgbClr val="AD7AE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" name="TextBox 7"/>
          <p:cNvSpPr txBox="1"/>
          <p:nvPr/>
        </p:nvSpPr>
        <p:spPr>
          <a:xfrm>
            <a:off x="1097763" y="274165"/>
            <a:ext cx="357378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索斯项目人员组织构架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763" y="274165"/>
            <a:ext cx="3573780" cy="5016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66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索斯项目人员组织构架</a:t>
            </a:r>
            <a:endParaRPr lang="zh-CN" altLang="en-US" sz="2665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6f749410-d04e-442c-b8ae-db82c0033198}"/>
  <p:tag name="TABLE_ENDDRAG_ORIGIN_RECT" val="294*240"/>
  <p:tag name="TABLE_ENDDRAG_RECT" val="144*150*294*240"/>
</p:tagLst>
</file>

<file path=ppt/tags/tag2.xml><?xml version="1.0" encoding="utf-8"?>
<p:tagLst xmlns:p="http://schemas.openxmlformats.org/presentationml/2006/main">
  <p:tag name="KSO_WM_UNIT_TABLE_BEAUTIFY" val="smartTable{af207029-4789-47cd-8c15-731921beb943}"/>
</p:tagLst>
</file>

<file path=ppt/tags/tag3.xml><?xml version="1.0" encoding="utf-8"?>
<p:tagLst xmlns:p="http://schemas.openxmlformats.org/presentationml/2006/main">
  <p:tag name="KSO_WM_UNIT_TABLE_BEAUTIFY" val="smartTable{373b1dc8-9c45-4b3c-8721-31b924102406}"/>
  <p:tag name="TABLE_ENDDRAG_ORIGIN_RECT" val="186*118"/>
  <p:tag name="TABLE_ENDDRAG_RECT" val="389*201*186*118"/>
</p:tagLst>
</file>

<file path=ppt/tags/tag4.xml><?xml version="1.0" encoding="utf-8"?>
<p:tagLst xmlns:p="http://schemas.openxmlformats.org/presentationml/2006/main">
  <p:tag name="ISPRING_RESOURCE_PATHS_HASH_2" val="671e40e88fd0c4f2bdc4f0b0708da05b1a3dd3d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1141</Words>
  <Application>WPS 演示</Application>
  <PresentationFormat>宽屏</PresentationFormat>
  <Paragraphs>302</Paragraphs>
  <Slides>10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Impact</vt:lpstr>
      <vt:lpstr>Wingdings</vt:lpstr>
      <vt:lpstr>Calibri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熊猫办公tukuppt.com</Company>
  <LinksUpToDate>false</LinksUpToDate>
  <SharedDoc>false</SharedDoc>
  <HyperlinksChanged>false</HyperlinksChanged>
  <AppVersion>14.0000</AppVersion>
  <Manager>熊猫办公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熊猫办公专注正版ppt</dc:title>
  <dc:creator>Administrator</dc:creator>
  <dc:description>熊猫办公</dc:description>
  <cp:lastModifiedBy>格格</cp:lastModifiedBy>
  <cp:revision>43</cp:revision>
  <dcterms:created xsi:type="dcterms:W3CDTF">2016-03-19T13:53:00Z</dcterms:created>
  <dcterms:modified xsi:type="dcterms:W3CDTF">2021-01-28T09:48:15Z</dcterms:modified>
  <cp:version>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