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07" r:id="rId3"/>
    <p:sldId id="318" r:id="rId4"/>
    <p:sldId id="343" r:id="rId6"/>
    <p:sldId id="340" r:id="rId7"/>
    <p:sldId id="339" r:id="rId8"/>
    <p:sldId id="338" r:id="rId9"/>
    <p:sldId id="332" r:id="rId10"/>
    <p:sldId id="297" r:id="rId11"/>
    <p:sldId id="298" r:id="rId12"/>
    <p:sldId id="299" r:id="rId13"/>
    <p:sldId id="301" r:id="rId14"/>
    <p:sldId id="302" r:id="rId15"/>
    <p:sldId id="303" r:id="rId16"/>
    <p:sldId id="304" r:id="rId17"/>
    <p:sldId id="305" r:id="rId18"/>
    <p:sldId id="306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F8FC"/>
    <a:srgbClr val="16697A"/>
    <a:srgbClr val="21BC2F"/>
    <a:srgbClr val="DB6400"/>
    <a:srgbClr val="FAC902"/>
    <a:srgbClr val="F8F1F1"/>
    <a:srgbClr val="EC524B"/>
    <a:srgbClr val="F5B461"/>
    <a:srgbClr val="245F57"/>
    <a:srgbClr val="912E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270" autoAdjust="0"/>
  </p:normalViewPr>
  <p:slideViewPr>
    <p:cSldViewPr snapToGrid="0">
      <p:cViewPr varScale="1">
        <p:scale>
          <a:sx n="109" d="100"/>
          <a:sy n="109" d="100"/>
        </p:scale>
        <p:origin x="6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EDD7C-C227-43C6-834B-3B468274461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1D4507-897A-429E-B1C1-48458AA60F5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90598-BDA3-4A66-B123-9D6CCED23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878C-12E4-4D21-BE17-3578AC5DF0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90598-BDA3-4A66-B123-9D6CCED23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878C-12E4-4D21-BE17-3578AC5DF0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90598-BDA3-4A66-B123-9D6CCED23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878C-12E4-4D21-BE17-3578AC5DF0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90598-BDA3-4A66-B123-9D6CCED23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878C-12E4-4D21-BE17-3578AC5DF0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90598-BDA3-4A66-B123-9D6CCED23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878C-12E4-4D21-BE17-3578AC5DF0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90598-BDA3-4A66-B123-9D6CCED23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878C-12E4-4D21-BE17-3578AC5DF0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90598-BDA3-4A66-B123-9D6CCED23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878C-12E4-4D21-BE17-3578AC5DF0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90598-BDA3-4A66-B123-9D6CCED23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878C-12E4-4D21-BE17-3578AC5DF0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90598-BDA3-4A66-B123-9D6CCED23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878C-12E4-4D21-BE17-3578AC5DF016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1"/>
          <p:cNvSpPr txBox="1"/>
          <p:nvPr userDrawn="1"/>
        </p:nvSpPr>
        <p:spPr>
          <a:xfrm>
            <a:off x="1305719" y="1154277"/>
            <a:ext cx="3095800" cy="11704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版权声明</a:t>
            </a:r>
            <a:b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感谢您下载平台上提供的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作品，为了您和熊猫办公以及原创作者的利益，请勿复制、传播、销售，否则将承担法律责任！熊猫办公将对作品进行维权，按照传播下载次数进行十倍的索取赔偿！</a:t>
            </a:r>
            <a:b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在熊猫办公出售的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的保护，作品的所有权、版权和著作权归熊猫办公所有，您下载的是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  <a:b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不得将熊猫办公的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b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100" spc="12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90598-BDA3-4A66-B123-9D6CCED23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878C-12E4-4D21-BE17-3578AC5DF016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 txBox="1"/>
          <p:nvPr userDrawn="1"/>
        </p:nvSpPr>
        <p:spPr>
          <a:xfrm>
            <a:off x="942800" y="3036406"/>
            <a:ext cx="3095800" cy="11704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版权声明</a:t>
            </a:r>
            <a:b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感谢您下载平台上提供的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作品，为了您和熊猫办公以及原创作者的利益，请勿复制、传播、销售，否则将承担法律责任！熊猫办公将对作品进行维权，按照传播下载次数进行十倍的索取赔偿！</a:t>
            </a:r>
            <a:b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在熊猫办公出售的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的保护，作品的所有权、版权和著作权归熊猫办公所有，您下载的是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  <a:b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不得将熊猫办公的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b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100" spc="12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90598-BDA3-4A66-B123-9D6CCED23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F878C-12E4-4D21-BE17-3578AC5DF016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 txBox="1"/>
          <p:nvPr userDrawn="1"/>
        </p:nvSpPr>
        <p:spPr>
          <a:xfrm>
            <a:off x="1258006" y="2792725"/>
            <a:ext cx="3095800" cy="11704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版权声明</a:t>
            </a:r>
            <a:b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感谢您下载平台上提供的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作品，为了您和熊猫办公以及原创作者的利益，请勿复制、传播、销售，否则将承担法律责任！熊猫办公将对作品进行维权，按照传播下载次数进行十倍的索取赔偿！</a:t>
            </a:r>
            <a:b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在熊猫办公出售的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的保护，作品的所有权、版权和著作权归熊猫办公所有，您下载的是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  <a:b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不得将熊猫办公的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b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100" spc="12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B90598-BDA3-4A66-B123-9D6CCED23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BF878C-12E4-4D21-BE17-3578AC5DF01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3.png"/><Relationship Id="rId4" Type="http://schemas.openxmlformats.org/officeDocument/2006/relationships/image" Target="../media/image57.png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0.png"/><Relationship Id="rId6" Type="http://schemas.openxmlformats.org/officeDocument/2006/relationships/image" Target="../media/image59.png"/><Relationship Id="rId5" Type="http://schemas.openxmlformats.org/officeDocument/2006/relationships/image" Target="../media/image53.png"/><Relationship Id="rId4" Type="http://schemas.openxmlformats.org/officeDocument/2006/relationships/image" Target="../media/image57.png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53.png"/><Relationship Id="rId4" Type="http://schemas.openxmlformats.org/officeDocument/2006/relationships/image" Target="../media/image57.png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5.png"/><Relationship Id="rId8" Type="http://schemas.openxmlformats.org/officeDocument/2006/relationships/image" Target="../media/image64.png"/><Relationship Id="rId7" Type="http://schemas.openxmlformats.org/officeDocument/2006/relationships/image" Target="../media/image53.png"/><Relationship Id="rId6" Type="http://schemas.openxmlformats.org/officeDocument/2006/relationships/image" Target="../media/image57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67.png"/><Relationship Id="rId10" Type="http://schemas.openxmlformats.org/officeDocument/2006/relationships/image" Target="../media/image66.png"/><Relationship Id="rId1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53.png"/><Relationship Id="rId4" Type="http://schemas.openxmlformats.org/officeDocument/2006/relationships/image" Target="../media/image57.png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1.png"/><Relationship Id="rId8" Type="http://schemas.openxmlformats.org/officeDocument/2006/relationships/image" Target="../media/image59.png"/><Relationship Id="rId7" Type="http://schemas.openxmlformats.org/officeDocument/2006/relationships/image" Target="../media/image53.png"/><Relationship Id="rId6" Type="http://schemas.openxmlformats.org/officeDocument/2006/relationships/image" Target="../media/image57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4.png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9.png"/><Relationship Id="rId5" Type="http://schemas.openxmlformats.org/officeDocument/2006/relationships/image" Target="../media/image21.png"/><Relationship Id="rId4" Type="http://schemas.openxmlformats.org/officeDocument/2006/relationships/image" Target="../media/image8.png"/><Relationship Id="rId33" Type="http://schemas.openxmlformats.org/officeDocument/2006/relationships/slideLayout" Target="../slideLayouts/slideLayout2.xml"/><Relationship Id="rId32" Type="http://schemas.openxmlformats.org/officeDocument/2006/relationships/image" Target="../media/image47.png"/><Relationship Id="rId31" Type="http://schemas.openxmlformats.org/officeDocument/2006/relationships/image" Target="../media/image46.png"/><Relationship Id="rId30" Type="http://schemas.openxmlformats.org/officeDocument/2006/relationships/image" Target="../media/image45.png"/><Relationship Id="rId3" Type="http://schemas.openxmlformats.org/officeDocument/2006/relationships/image" Target="../media/image19.png"/><Relationship Id="rId29" Type="http://schemas.openxmlformats.org/officeDocument/2006/relationships/image" Target="../media/image44.png"/><Relationship Id="rId28" Type="http://schemas.openxmlformats.org/officeDocument/2006/relationships/image" Target="../media/image43.png"/><Relationship Id="rId27" Type="http://schemas.openxmlformats.org/officeDocument/2006/relationships/image" Target="../media/image42.png"/><Relationship Id="rId26" Type="http://schemas.openxmlformats.org/officeDocument/2006/relationships/image" Target="../media/image41.png"/><Relationship Id="rId25" Type="http://schemas.openxmlformats.org/officeDocument/2006/relationships/image" Target="../media/image40.png"/><Relationship Id="rId24" Type="http://schemas.openxmlformats.org/officeDocument/2006/relationships/image" Target="../media/image39.png"/><Relationship Id="rId23" Type="http://schemas.openxmlformats.org/officeDocument/2006/relationships/image" Target="../media/image38.png"/><Relationship Id="rId22" Type="http://schemas.openxmlformats.org/officeDocument/2006/relationships/image" Target="../media/image37.png"/><Relationship Id="rId21" Type="http://schemas.openxmlformats.org/officeDocument/2006/relationships/image" Target="../media/image36.png"/><Relationship Id="rId20" Type="http://schemas.openxmlformats.org/officeDocument/2006/relationships/image" Target="../media/image35.png"/><Relationship Id="rId2" Type="http://schemas.openxmlformats.org/officeDocument/2006/relationships/image" Target="../media/image20.png"/><Relationship Id="rId19" Type="http://schemas.openxmlformats.org/officeDocument/2006/relationships/image" Target="../media/image34.png"/><Relationship Id="rId18" Type="http://schemas.openxmlformats.org/officeDocument/2006/relationships/image" Target="../media/image33.png"/><Relationship Id="rId17" Type="http://schemas.openxmlformats.org/officeDocument/2006/relationships/image" Target="../media/image32.png"/><Relationship Id="rId16" Type="http://schemas.openxmlformats.org/officeDocument/2006/relationships/image" Target="../media/image31.png"/><Relationship Id="rId15" Type="http://schemas.openxmlformats.org/officeDocument/2006/relationships/image" Target="../media/image30.png"/><Relationship Id="rId14" Type="http://schemas.openxmlformats.org/officeDocument/2006/relationships/image" Target="../media/image29.png"/><Relationship Id="rId13" Type="http://schemas.openxmlformats.org/officeDocument/2006/relationships/image" Target="../media/image28.png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25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8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57.png"/><Relationship Id="rId8" Type="http://schemas.openxmlformats.org/officeDocument/2006/relationships/image" Target="../media/image56.png"/><Relationship Id="rId7" Type="http://schemas.openxmlformats.org/officeDocument/2006/relationships/image" Target="../media/image55.png"/><Relationship Id="rId6" Type="http://schemas.openxmlformats.org/officeDocument/2006/relationships/image" Target="../media/image54.jpeg"/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" name="图片 2" descr="决战动物城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0" y="1134745"/>
            <a:ext cx="5581650" cy="3381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91895" y="133350"/>
            <a:ext cx="30348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团</a:t>
            </a:r>
            <a:r>
              <a:rPr lang="zh-CN" altLang="en-US" sz="2800" b="1" dirty="0" smtClean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队</a:t>
            </a:r>
            <a:r>
              <a:rPr lang="zh-CN" altLang="en-US" sz="2800" b="1" dirty="0" smtClean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成员</a:t>
            </a:r>
            <a:r>
              <a:rPr lang="zh-CN" altLang="en-US" sz="2800" b="1" dirty="0" smtClean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介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绍</a:t>
            </a:r>
            <a:r>
              <a:rPr lang="en-US" altLang="zh-CN" sz="2800" b="1" dirty="0" smtClean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-AA</a:t>
            </a:r>
            <a:endParaRPr lang="zh-CN" altLang="en-US" sz="28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" name="图片 9" descr="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663315" y="248285"/>
            <a:ext cx="1417320" cy="407035"/>
          </a:xfrm>
          <a:prstGeom prst="rect">
            <a:avLst/>
          </a:prstGeom>
        </p:spPr>
      </p:pic>
      <p:pic>
        <p:nvPicPr>
          <p:cNvPr id="11" name="图片 10" descr="未标题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31445" y="203200"/>
            <a:ext cx="1060450" cy="382270"/>
          </a:xfrm>
          <a:prstGeom prst="rect">
            <a:avLst/>
          </a:prstGeom>
        </p:spPr>
      </p:pic>
      <p:pic>
        <p:nvPicPr>
          <p:cNvPr id="7" name="图片 6" descr="5c759988bb44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23855" y="5592445"/>
            <a:ext cx="1753235" cy="11684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679859" y="4403491"/>
            <a:ext cx="1322990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altLang="zh-CN" sz="2400" b="1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AA</a:t>
            </a:r>
            <a:endParaRPr lang="zh-CN" altLang="en-US" sz="2400" b="1" dirty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12009" y="4931749"/>
            <a:ext cx="845494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500" b="1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制</a:t>
            </a:r>
            <a:r>
              <a:rPr lang="zh-CN" altLang="en-US" sz="1500" b="1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作人</a:t>
            </a:r>
            <a:endParaRPr lang="zh-CN" altLang="en-US" sz="1500" b="1" dirty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pic>
        <p:nvPicPr>
          <p:cNvPr id="8" name="图片 7" descr="5c752ac8a1d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300" y="1477010"/>
            <a:ext cx="1290955" cy="842645"/>
          </a:xfrm>
          <a:prstGeom prst="rect">
            <a:avLst/>
          </a:prstGeom>
        </p:spPr>
      </p:pic>
      <p:pic>
        <p:nvPicPr>
          <p:cNvPr id="9" name="图片 8" descr="5c752ac8a1d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2795" y="3766820"/>
            <a:ext cx="1290955" cy="84264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603750" y="1816735"/>
            <a:ext cx="6880225" cy="318579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    20</a:t>
            </a:r>
            <a:r>
              <a:rPr lang="zh-CN" altLang="en-US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年的游戏研发经验，在目标软</a:t>
            </a:r>
            <a:r>
              <a:rPr lang="zh-CN" altLang="en-US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件、兵赢天下</a:t>
            </a:r>
            <a:r>
              <a:rPr lang="zh-CN" altLang="en-US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、</a:t>
            </a:r>
            <a:r>
              <a:rPr lang="zh-CN" altLang="en-US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成都梦工</a:t>
            </a:r>
            <a:r>
              <a:rPr lang="zh-CN" altLang="en-US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厂主导过多款</a:t>
            </a:r>
            <a:r>
              <a:rPr lang="en-US" altLang="zh-CN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FPS</a:t>
            </a:r>
            <a:r>
              <a:rPr lang="zh-CN" altLang="en-US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游戏的研发工作。</a:t>
            </a:r>
            <a:r>
              <a:rPr lang="zh-CN" altLang="en-US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其</a:t>
            </a:r>
            <a:r>
              <a:rPr lang="zh-CN" altLang="en-US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中</a:t>
            </a:r>
            <a:r>
              <a:rPr lang="zh-CN" altLang="en-US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包括国内第一款加入了 </a:t>
            </a:r>
            <a:r>
              <a:rPr lang="en-US" altLang="zh-CN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NVidia </a:t>
            </a:r>
            <a:r>
              <a:rPr lang="zh-CN" altLang="en-US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的</a:t>
            </a:r>
            <a:r>
              <a:rPr lang="zh-CN" altLang="en-US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“</a:t>
            </a:r>
            <a:r>
              <a:rPr lang="en-US" altLang="zh-CN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the </a:t>
            </a:r>
            <a:r>
              <a:rPr lang="en-US" altLang="zh-CN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way it's meant to be played”</a:t>
            </a:r>
            <a:r>
              <a:rPr lang="zh-CN" altLang="en-US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计划</a:t>
            </a:r>
            <a:endParaRPr lang="zh-CN" altLang="en-US" sz="1300" dirty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的项目</a:t>
            </a:r>
            <a:r>
              <a:rPr lang="en-US" altLang="zh-CN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《</a:t>
            </a:r>
            <a:r>
              <a:rPr lang="zh-CN" altLang="en-US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ＭＫ</a:t>
            </a:r>
            <a:r>
              <a:rPr lang="en-US" altLang="zh-CN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Z</a:t>
            </a:r>
            <a:r>
              <a:rPr lang="en-US" altLang="zh-CN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》</a:t>
            </a:r>
            <a:r>
              <a:rPr lang="zh-CN" altLang="en-US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，以及另一款</a:t>
            </a:r>
            <a:r>
              <a:rPr lang="en-US" altLang="zh-CN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《</a:t>
            </a:r>
            <a:r>
              <a:rPr lang="zh-CN" altLang="en-US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战地指挥官</a:t>
            </a:r>
            <a:r>
              <a:rPr lang="en-US" altLang="zh-CN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》</a:t>
            </a:r>
            <a:r>
              <a:rPr lang="zh-CN" altLang="en-US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曾获得苹</a:t>
            </a:r>
            <a:r>
              <a:rPr lang="zh-CN" altLang="en-US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果商店全球 </a:t>
            </a:r>
            <a:r>
              <a:rPr lang="en-US" altLang="zh-CN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100 </a:t>
            </a:r>
            <a:r>
              <a:rPr lang="zh-CN" altLang="en-US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多个国家的首页推</a:t>
            </a:r>
            <a:r>
              <a:rPr lang="zh-CN" altLang="en-US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荐。</a:t>
            </a:r>
            <a:endParaRPr lang="en-US" altLang="zh-CN" sz="1300" dirty="0" smtClean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300" dirty="0" smtClean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300" dirty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工作经历：</a:t>
            </a:r>
            <a:endParaRPr lang="en-US" altLang="zh-CN" sz="1300" dirty="0" smtClean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2019-2020	</a:t>
            </a:r>
            <a:r>
              <a:rPr lang="zh-CN" altLang="en-US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智明星</a:t>
            </a:r>
            <a:r>
              <a:rPr lang="zh-CN" altLang="en-US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通</a:t>
            </a:r>
            <a:r>
              <a:rPr lang="en-US" altLang="zh-CN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		COK2 </a:t>
            </a:r>
            <a:r>
              <a:rPr lang="zh-CN" altLang="en-US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技术总监</a:t>
            </a:r>
            <a:endParaRPr lang="en-US" altLang="zh-CN" sz="1300" dirty="0" smtClean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2017-2019	</a:t>
            </a:r>
            <a:r>
              <a:rPr lang="zh-CN" altLang="en-US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从</a:t>
            </a:r>
            <a:r>
              <a:rPr lang="zh-CN" altLang="en-US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玉网</a:t>
            </a:r>
            <a:r>
              <a:rPr lang="zh-CN" altLang="en-US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络</a:t>
            </a:r>
            <a:r>
              <a:rPr lang="en-US" altLang="zh-CN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		</a:t>
            </a:r>
            <a:r>
              <a:rPr lang="zh-CN" altLang="en-US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从文工作</a:t>
            </a:r>
            <a:r>
              <a:rPr lang="zh-CN" altLang="en-US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室总经</a:t>
            </a:r>
            <a:r>
              <a:rPr lang="zh-CN" altLang="en-US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理</a:t>
            </a:r>
            <a:endParaRPr lang="en-US" altLang="zh-CN" sz="1300" dirty="0" smtClean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2013-2017	</a:t>
            </a:r>
            <a:r>
              <a:rPr lang="zh-CN" altLang="en-US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成</a:t>
            </a:r>
            <a:r>
              <a:rPr lang="zh-CN" altLang="en-US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都梦</a:t>
            </a:r>
            <a:r>
              <a:rPr lang="zh-CN" altLang="en-US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工</a:t>
            </a:r>
            <a:r>
              <a:rPr lang="zh-CN" altLang="en-US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厂</a:t>
            </a:r>
            <a:r>
              <a:rPr lang="en-US" altLang="zh-CN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	</a:t>
            </a:r>
            <a:r>
              <a:rPr lang="zh-CN" altLang="en-US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北京工作</a:t>
            </a:r>
            <a:r>
              <a:rPr lang="zh-CN" altLang="en-US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室总经</a:t>
            </a:r>
            <a:r>
              <a:rPr lang="zh-CN" altLang="en-US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理</a:t>
            </a:r>
            <a:endParaRPr lang="en-US" altLang="zh-CN" sz="1300" dirty="0" smtClean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2010-2013	</a:t>
            </a:r>
            <a:r>
              <a:rPr lang="zh-CN" altLang="en-US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兵赢天</a:t>
            </a:r>
            <a:r>
              <a:rPr lang="zh-CN" altLang="en-US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下</a:t>
            </a:r>
            <a:r>
              <a:rPr lang="en-US" altLang="zh-CN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		CEO</a:t>
            </a:r>
            <a:endParaRPr lang="en-US" altLang="zh-CN" sz="1300" dirty="0" smtClean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2003-2010	</a:t>
            </a:r>
            <a:r>
              <a:rPr lang="zh-CN" altLang="en-US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目标软件</a:t>
            </a:r>
            <a:r>
              <a:rPr lang="en-US" altLang="zh-CN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		</a:t>
            </a:r>
            <a:r>
              <a:rPr lang="zh-CN" altLang="en-US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技术总监</a:t>
            </a:r>
            <a:endParaRPr lang="en-US" altLang="zh-CN" sz="1300" dirty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2000-2003	</a:t>
            </a:r>
            <a:r>
              <a:rPr lang="zh-CN" altLang="en-US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武汉开目软件公</a:t>
            </a:r>
            <a:r>
              <a:rPr lang="zh-CN" altLang="en-US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司</a:t>
            </a:r>
            <a:r>
              <a:rPr lang="en-US" altLang="zh-CN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	</a:t>
            </a:r>
            <a:r>
              <a:rPr lang="zh-CN" altLang="en-US"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程</a:t>
            </a:r>
            <a:r>
              <a:rPr lang="zh-CN" altLang="en-US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序主管</a:t>
            </a:r>
            <a:endParaRPr lang="zh-CN" altLang="en-US" sz="1300" dirty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9955" y="1907540"/>
            <a:ext cx="3025775" cy="22561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91895" y="133350"/>
            <a:ext cx="30348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团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队成员介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绍</a:t>
            </a:r>
            <a:r>
              <a:rPr lang="en-US" altLang="zh-CN" sz="2800" b="1" dirty="0" smtClean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-AA</a:t>
            </a:r>
            <a:endParaRPr lang="zh-CN" altLang="en-US" sz="28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" name="图片 9" descr="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663315" y="248285"/>
            <a:ext cx="1417320" cy="407035"/>
          </a:xfrm>
          <a:prstGeom prst="rect">
            <a:avLst/>
          </a:prstGeom>
        </p:spPr>
      </p:pic>
      <p:pic>
        <p:nvPicPr>
          <p:cNvPr id="11" name="图片 10" descr="未标题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31445" y="203200"/>
            <a:ext cx="1060450" cy="382270"/>
          </a:xfrm>
          <a:prstGeom prst="rect">
            <a:avLst/>
          </a:prstGeom>
        </p:spPr>
      </p:pic>
      <p:pic>
        <p:nvPicPr>
          <p:cNvPr id="7" name="图片 6" descr="5c759988bb44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23855" y="5592445"/>
            <a:ext cx="1753235" cy="1168400"/>
          </a:xfrm>
          <a:prstGeom prst="rect">
            <a:avLst/>
          </a:prstGeom>
        </p:spPr>
      </p:pic>
      <p:pic>
        <p:nvPicPr>
          <p:cNvPr id="8" name="图片 7" descr="5c752ac8a1d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665" y="1430020"/>
            <a:ext cx="1290955" cy="8426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80635" y="210185"/>
            <a:ext cx="23844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2C5568"/>
                </a:solidFill>
              </a:rPr>
              <a:t>曾经主导过的</a:t>
            </a:r>
            <a:r>
              <a:rPr lang="en-US" altLang="zh-CN" b="1">
                <a:solidFill>
                  <a:srgbClr val="2C5568"/>
                </a:solidFill>
              </a:rPr>
              <a:t>FPS</a:t>
            </a:r>
            <a:r>
              <a:rPr lang="zh-CN" altLang="en-US" b="1">
                <a:solidFill>
                  <a:srgbClr val="2C5568"/>
                </a:solidFill>
              </a:rPr>
              <a:t>项目</a:t>
            </a:r>
            <a:endParaRPr lang="zh-CN" altLang="en-US" b="1">
              <a:solidFill>
                <a:srgbClr val="2C5568"/>
              </a:solidFill>
            </a:endParaRPr>
          </a:p>
        </p:txBody>
      </p:sp>
      <p:pic>
        <p:nvPicPr>
          <p:cNvPr id="9" name="图片 8" descr="5c752ac8a1d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67925" y="4128135"/>
            <a:ext cx="1290955" cy="8426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3290" y="1898015"/>
            <a:ext cx="4847590" cy="259524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279650" y="4673600"/>
            <a:ext cx="1383665" cy="387350"/>
          </a:xfrm>
          <a:prstGeom prst="rect">
            <a:avLst/>
          </a:prstGeom>
          <a:solidFill>
            <a:srgbClr val="2C5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铁甲突击</a:t>
            </a:r>
            <a:r>
              <a:rPr lang="en-US" altLang="zh-CN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MKZ</a:t>
            </a:r>
            <a:endParaRPr lang="en-US" altLang="zh-CN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690485" y="4673600"/>
            <a:ext cx="1383665" cy="387350"/>
          </a:xfrm>
          <a:prstGeom prst="rect">
            <a:avLst/>
          </a:prstGeom>
          <a:solidFill>
            <a:srgbClr val="2C5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战地指挥官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655" y="1898015"/>
            <a:ext cx="4648005" cy="25952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91895" y="133350"/>
            <a:ext cx="29867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团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队成员介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绍</a:t>
            </a:r>
            <a:r>
              <a:rPr lang="en-US" altLang="zh-CN" sz="2800" b="1" dirty="0" smtClean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-BB</a:t>
            </a:r>
            <a:endParaRPr lang="en-US" altLang="zh-CN" sz="28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" name="图片 9" descr="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663315" y="248285"/>
            <a:ext cx="1417320" cy="407035"/>
          </a:xfrm>
          <a:prstGeom prst="rect">
            <a:avLst/>
          </a:prstGeom>
        </p:spPr>
      </p:pic>
      <p:pic>
        <p:nvPicPr>
          <p:cNvPr id="11" name="图片 10" descr="未标题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31445" y="203200"/>
            <a:ext cx="1060450" cy="382270"/>
          </a:xfrm>
          <a:prstGeom prst="rect">
            <a:avLst/>
          </a:prstGeom>
        </p:spPr>
      </p:pic>
      <p:pic>
        <p:nvPicPr>
          <p:cNvPr id="7" name="图片 6" descr="5c759988bb44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23855" y="5592445"/>
            <a:ext cx="1753235" cy="11684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679859" y="4403491"/>
            <a:ext cx="1322990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altLang="zh-CN" sz="2400" b="1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BB</a:t>
            </a:r>
            <a:endParaRPr lang="en-US" altLang="zh-CN" sz="2400" b="1" dirty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65821" y="4931749"/>
            <a:ext cx="1150595" cy="3454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500" b="1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主策划</a:t>
            </a:r>
            <a:endParaRPr lang="zh-CN" altLang="en-US" sz="1500" b="1" dirty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pic>
        <p:nvPicPr>
          <p:cNvPr id="8" name="图片 7" descr="5c752ac8a1d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300" y="1477010"/>
            <a:ext cx="1290955" cy="842645"/>
          </a:xfrm>
          <a:prstGeom prst="rect">
            <a:avLst/>
          </a:prstGeom>
        </p:spPr>
      </p:pic>
      <p:pic>
        <p:nvPicPr>
          <p:cNvPr id="9" name="图片 8" descr="5c752ac8a1d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2795" y="3766820"/>
            <a:ext cx="1290955" cy="84264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603750" y="2236470"/>
            <a:ext cx="6880225" cy="294576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    </a:t>
            </a:r>
            <a:r>
              <a:rPr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8年游戏行业从业经验，从业以来一直致力于FPS游戏的开发设计工作。</a:t>
            </a:r>
            <a:endParaRPr sz="1300" dirty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其中包括</a:t>
            </a:r>
            <a:r>
              <a:rPr lang="zh-CN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《</a:t>
            </a:r>
            <a:r>
              <a:rPr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全民狙击手</a:t>
            </a:r>
            <a:r>
              <a:rPr lang="zh-CN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》</a:t>
            </a:r>
            <a:r>
              <a:rPr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、</a:t>
            </a:r>
            <a:r>
              <a:rPr lang="zh-CN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《</a:t>
            </a:r>
            <a:r>
              <a:rPr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全民枪神</a:t>
            </a:r>
            <a:r>
              <a:rPr lang="zh-CN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》</a:t>
            </a:r>
            <a:r>
              <a:rPr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、</a:t>
            </a:r>
            <a:r>
              <a:rPr lang="zh-CN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《</a:t>
            </a:r>
            <a:r>
              <a:rPr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子弹精英</a:t>
            </a:r>
            <a:r>
              <a:rPr lang="zh-CN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》</a:t>
            </a:r>
            <a:r>
              <a:rPr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、</a:t>
            </a:r>
            <a:r>
              <a:rPr lang="zh-CN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《</a:t>
            </a:r>
            <a:r>
              <a:rPr sz="1300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消灭间谍</a:t>
            </a:r>
            <a:r>
              <a:rPr lang="en-US" altLang="zh-CN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》</a:t>
            </a:r>
            <a:r>
              <a:rPr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、</a:t>
            </a:r>
            <a:r>
              <a:rPr lang="zh-CN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《</a:t>
            </a:r>
            <a:r>
              <a:rPr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傲世先锋</a:t>
            </a:r>
            <a:r>
              <a:rPr lang="zh-CN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》（日韩清新画风大逃杀）、《沙漠之王》（阿拉伯异域风情大逃杀）、《少女突击TV》（全球首款二次元枪娘枪战</a:t>
            </a:r>
            <a:r>
              <a:rPr lang="en-US" altLang="zh-CN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TV</a:t>
            </a:r>
            <a:r>
              <a:rPr lang="zh-CN" altLang="en-US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游戏</a:t>
            </a:r>
            <a:r>
              <a:rPr lang="zh-CN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）以及曾在</a:t>
            </a:r>
            <a:r>
              <a:rPr lang="en-US" altLang="zh-CN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APPStore</a:t>
            </a:r>
            <a:r>
              <a:rPr lang="zh-CN" altLang="en-US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总榜前三，动作冒险双料第一的《</a:t>
            </a:r>
            <a:r>
              <a:rPr lang="zh-CN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钢铁死神OL》和曾在</a:t>
            </a:r>
            <a:r>
              <a:rPr lang="zh-CN" altLang="en-US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全球多个国家和地区总榜</a:t>
            </a:r>
            <a:r>
              <a:rPr lang="en-US" altLang="zh-CN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Top10</a:t>
            </a:r>
            <a:r>
              <a:rPr lang="zh-CN" altLang="en-US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、分类榜首的《行尸走肉：序章》、《行尸走肉：复仇之戮》。</a:t>
            </a:r>
            <a:endParaRPr lang="zh-CN" sz="1300" dirty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sz="1300" dirty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工作经历：</a:t>
            </a:r>
            <a:endParaRPr sz="1300" dirty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2019-2020	光宇在线		主策划</a:t>
            </a:r>
            <a:endParaRPr sz="1300" dirty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2018-2019	乐否互动		主策划</a:t>
            </a:r>
            <a:endParaRPr sz="1300" dirty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2014-2018	钛金骑士		主策划</a:t>
            </a:r>
            <a:endParaRPr sz="1300" dirty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2012-2014	互爱科技		策划</a:t>
            </a:r>
            <a:endParaRPr sz="1300" dirty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3290" y="1924685"/>
            <a:ext cx="3004820" cy="22663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8630" y="3688080"/>
            <a:ext cx="3682365" cy="21990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00" y="3688080"/>
            <a:ext cx="3974465" cy="21983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91895" y="133350"/>
            <a:ext cx="29867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团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队成员介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绍</a:t>
            </a:r>
            <a:r>
              <a:rPr lang="en-US" altLang="zh-CN" sz="2800" b="1" dirty="0" smtClean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-BB</a:t>
            </a:r>
            <a:endParaRPr lang="en-US" altLang="zh-CN" sz="28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" name="图片 9" descr="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663315" y="248285"/>
            <a:ext cx="1417320" cy="407035"/>
          </a:xfrm>
          <a:prstGeom prst="rect">
            <a:avLst/>
          </a:prstGeom>
        </p:spPr>
      </p:pic>
      <p:pic>
        <p:nvPicPr>
          <p:cNvPr id="11" name="图片 10" descr="未标题-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31445" y="203200"/>
            <a:ext cx="1060450" cy="382270"/>
          </a:xfrm>
          <a:prstGeom prst="rect">
            <a:avLst/>
          </a:prstGeom>
        </p:spPr>
      </p:pic>
      <p:pic>
        <p:nvPicPr>
          <p:cNvPr id="7" name="图片 6" descr="5c759988bb44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23855" y="5829935"/>
            <a:ext cx="1753235" cy="1168400"/>
          </a:xfrm>
          <a:prstGeom prst="rect">
            <a:avLst/>
          </a:prstGeom>
        </p:spPr>
      </p:pic>
      <p:pic>
        <p:nvPicPr>
          <p:cNvPr id="8" name="图片 7" descr="5c752ac8a1d4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224790" y="771525"/>
            <a:ext cx="1290955" cy="8426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80635" y="210185"/>
            <a:ext cx="23844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2C5568"/>
                </a:solidFill>
              </a:rPr>
              <a:t>曾经主导过的</a:t>
            </a:r>
            <a:r>
              <a:rPr lang="en-US" altLang="zh-CN" b="1">
                <a:solidFill>
                  <a:srgbClr val="2C5568"/>
                </a:solidFill>
              </a:rPr>
              <a:t>FPS</a:t>
            </a:r>
            <a:r>
              <a:rPr lang="zh-CN" altLang="en-US" b="1">
                <a:solidFill>
                  <a:srgbClr val="2C5568"/>
                </a:solidFill>
              </a:rPr>
              <a:t>项目</a:t>
            </a:r>
            <a:endParaRPr lang="zh-CN" altLang="en-US" b="1">
              <a:solidFill>
                <a:srgbClr val="2C5568"/>
              </a:solidFill>
            </a:endParaRPr>
          </a:p>
        </p:txBody>
      </p:sp>
      <p:pic>
        <p:nvPicPr>
          <p:cNvPr id="9" name="图片 8" descr="5c752ac8a1d4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48695" y="5494655"/>
            <a:ext cx="1290955" cy="84264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022600" y="5499100"/>
            <a:ext cx="1383665" cy="387350"/>
          </a:xfrm>
          <a:prstGeom prst="rect">
            <a:avLst/>
          </a:prstGeom>
          <a:solidFill>
            <a:srgbClr val="2C5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傲世先锋</a:t>
            </a:r>
            <a:endParaRPr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387330" y="5499735"/>
            <a:ext cx="1383665" cy="387350"/>
          </a:xfrm>
          <a:prstGeom prst="rect">
            <a:avLst/>
          </a:prstGeom>
          <a:solidFill>
            <a:srgbClr val="2C5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沙漠之王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06265" y="3688080"/>
            <a:ext cx="3682365" cy="219837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6704965" y="5499100"/>
            <a:ext cx="1383665" cy="387350"/>
          </a:xfrm>
          <a:prstGeom prst="rect">
            <a:avLst/>
          </a:prstGeom>
          <a:solidFill>
            <a:srgbClr val="2C5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少女突击</a:t>
            </a:r>
            <a:endParaRPr lang="zh-CN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1800" y="1205230"/>
            <a:ext cx="3974465" cy="240728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06265" y="1205230"/>
            <a:ext cx="3683000" cy="240855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022600" y="3227070"/>
            <a:ext cx="1383665" cy="387350"/>
          </a:xfrm>
          <a:prstGeom prst="rect">
            <a:avLst/>
          </a:prstGeom>
          <a:solidFill>
            <a:srgbClr val="2C5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钢铁死神</a:t>
            </a:r>
            <a:endParaRPr lang="zh-CN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88630" y="1205230"/>
            <a:ext cx="3682365" cy="240792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6704965" y="3225165"/>
            <a:ext cx="1383665" cy="387350"/>
          </a:xfrm>
          <a:prstGeom prst="rect">
            <a:avLst/>
          </a:prstGeom>
          <a:solidFill>
            <a:srgbClr val="2C5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行尸走肉：序章</a:t>
            </a:r>
            <a:endParaRPr lang="zh-CN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137775" y="3225800"/>
            <a:ext cx="1633220" cy="387350"/>
          </a:xfrm>
          <a:prstGeom prst="rect">
            <a:avLst/>
          </a:prstGeom>
          <a:solidFill>
            <a:srgbClr val="2C5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行尸走肉：复仇之戮</a:t>
            </a:r>
            <a:endParaRPr lang="zh-CN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91895" y="133350"/>
            <a:ext cx="29688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团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队成员介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绍</a:t>
            </a:r>
            <a:r>
              <a:rPr lang="en-US" altLang="zh-CN" sz="2800" b="1" dirty="0" smtClean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-CC</a:t>
            </a:r>
            <a:endParaRPr lang="en-US" altLang="zh-CN" sz="28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" name="图片 9" descr="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663315" y="248285"/>
            <a:ext cx="1417320" cy="407035"/>
          </a:xfrm>
          <a:prstGeom prst="rect">
            <a:avLst/>
          </a:prstGeom>
        </p:spPr>
      </p:pic>
      <p:pic>
        <p:nvPicPr>
          <p:cNvPr id="11" name="图片 10" descr="未标题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31445" y="203200"/>
            <a:ext cx="1060450" cy="382270"/>
          </a:xfrm>
          <a:prstGeom prst="rect">
            <a:avLst/>
          </a:prstGeom>
        </p:spPr>
      </p:pic>
      <p:pic>
        <p:nvPicPr>
          <p:cNvPr id="7" name="图片 6" descr="5c759988bb44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23855" y="5592445"/>
            <a:ext cx="1753235" cy="11684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679859" y="4403491"/>
            <a:ext cx="1322990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altLang="zh-CN" sz="2400" b="1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CC</a:t>
            </a:r>
            <a:endParaRPr lang="en-US" altLang="zh-CN" sz="2400" b="1" dirty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65821" y="4931749"/>
            <a:ext cx="1150595" cy="3454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500" b="1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主美术</a:t>
            </a:r>
            <a:endParaRPr lang="zh-CN" altLang="en-US" sz="1500" b="1" dirty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pic>
        <p:nvPicPr>
          <p:cNvPr id="8" name="图片 7" descr="5c752ac8a1d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300" y="1477010"/>
            <a:ext cx="1290955" cy="842645"/>
          </a:xfrm>
          <a:prstGeom prst="rect">
            <a:avLst/>
          </a:prstGeom>
        </p:spPr>
      </p:pic>
      <p:pic>
        <p:nvPicPr>
          <p:cNvPr id="9" name="图片 8" descr="5c752ac8a1d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2795" y="3766820"/>
            <a:ext cx="1290955" cy="84264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603750" y="2236470"/>
            <a:ext cx="6880225" cy="27063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    </a:t>
            </a:r>
            <a:r>
              <a:rPr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20年游戏美术设计及管理经验，主导了多款大型游戏的美术研发工作，包括FPS大作： 《MKZ》《丧尸猎手》</a:t>
            </a:r>
            <a:r>
              <a:rPr lang="zh-CN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《消灭间谍》《子弹精英》</a:t>
            </a:r>
            <a:r>
              <a:rPr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 等，此外其他游戏类型主导了《傲世三国》、《秦殇》、《天骄3》、《幽游记》、《绝世武神》等多款国内知名大型网络游戏的美术研发工作。</a:t>
            </a:r>
            <a:endParaRPr sz="1300" dirty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sz="1300" dirty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sz="1300" dirty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工作经历：</a:t>
            </a:r>
            <a:endParaRPr sz="1300" dirty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2018-2020	光宇在线		美术中心</a:t>
            </a:r>
            <a:r>
              <a:rPr lang="zh-CN"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负责人</a:t>
            </a:r>
            <a:endParaRPr sz="1300" dirty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2014-2017	暴风影音		艺术总监</a:t>
            </a:r>
            <a:endParaRPr sz="1300" dirty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2004-2014	目标软件		美术中心总监</a:t>
            </a:r>
            <a:endParaRPr sz="1300" dirty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sz="1300" dirty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2000-2004	中展展览艺术	设计部经理</a:t>
            </a:r>
            <a:endParaRPr sz="1300" dirty="0">
              <a:solidFill>
                <a:srgbClr val="2C55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8370" y="1929765"/>
            <a:ext cx="2997200" cy="22072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290" y="3703955"/>
            <a:ext cx="4874895" cy="26377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9630" y="1066800"/>
            <a:ext cx="4752340" cy="26079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91895" y="133350"/>
            <a:ext cx="29688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团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队成员介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绍</a:t>
            </a:r>
            <a:r>
              <a:rPr lang="en-US" altLang="zh-CN" sz="2800" b="1" dirty="0" smtClean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-CC</a:t>
            </a:r>
            <a:endParaRPr lang="en-US" altLang="zh-CN" sz="28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" name="图片 9" descr="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663315" y="248285"/>
            <a:ext cx="1417320" cy="407035"/>
          </a:xfrm>
          <a:prstGeom prst="rect">
            <a:avLst/>
          </a:prstGeom>
        </p:spPr>
      </p:pic>
      <p:pic>
        <p:nvPicPr>
          <p:cNvPr id="11" name="图片 10" descr="未标题-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31445" y="203200"/>
            <a:ext cx="1060450" cy="382270"/>
          </a:xfrm>
          <a:prstGeom prst="rect">
            <a:avLst/>
          </a:prstGeom>
        </p:spPr>
      </p:pic>
      <p:pic>
        <p:nvPicPr>
          <p:cNvPr id="7" name="图片 6" descr="5c759988bb44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13060" y="5779770"/>
            <a:ext cx="1753235" cy="11684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80635" y="210185"/>
            <a:ext cx="2011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2C5568"/>
                </a:solidFill>
              </a:rPr>
              <a:t>曾经主导过的项目</a:t>
            </a:r>
            <a:endParaRPr lang="zh-CN" altLang="en-US" b="1">
              <a:solidFill>
                <a:srgbClr val="2C5568"/>
              </a:solidFill>
            </a:endParaRPr>
          </a:p>
        </p:txBody>
      </p:sp>
      <p:pic>
        <p:nvPicPr>
          <p:cNvPr id="17" name="图片 16" descr="5c752ac8a1d4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23475" y="5889625"/>
            <a:ext cx="1290955" cy="84264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3290" y="1056005"/>
            <a:ext cx="4847590" cy="259524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387215" y="3263900"/>
            <a:ext cx="1383665" cy="387350"/>
          </a:xfrm>
          <a:prstGeom prst="rect">
            <a:avLst/>
          </a:prstGeom>
          <a:solidFill>
            <a:srgbClr val="2C5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铁甲突击</a:t>
            </a:r>
            <a:r>
              <a:rPr lang="en-US" altLang="zh-CN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MKZ</a:t>
            </a:r>
            <a:endParaRPr lang="en-US" altLang="zh-CN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298305" y="3285490"/>
            <a:ext cx="1383665" cy="387350"/>
          </a:xfrm>
          <a:prstGeom prst="rect">
            <a:avLst/>
          </a:prstGeom>
          <a:solidFill>
            <a:srgbClr val="2C5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丧尸猎手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pic>
        <p:nvPicPr>
          <p:cNvPr id="24" name="图片 23" descr="5c752ac8a1d4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2890" y="593090"/>
            <a:ext cx="1290955" cy="8426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414520" y="5954395"/>
            <a:ext cx="1383665" cy="387350"/>
          </a:xfrm>
          <a:prstGeom prst="rect">
            <a:avLst/>
          </a:prstGeom>
          <a:solidFill>
            <a:srgbClr val="2C5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天骄</a:t>
            </a:r>
            <a:r>
              <a:rPr lang="en-US" altLang="zh-CN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endParaRPr lang="en-US" altLang="zh-CN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29630" y="3703955"/>
            <a:ext cx="4723765" cy="259651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9269730" y="5889625"/>
            <a:ext cx="1383665" cy="387350"/>
          </a:xfrm>
          <a:prstGeom prst="rect">
            <a:avLst/>
          </a:prstGeom>
          <a:solidFill>
            <a:srgbClr val="2C5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蜀山剑侠传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669030" y="1892935"/>
            <a:ext cx="522732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6000" b="1">
                <a:ln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感谢您的观看和聆听</a:t>
            </a:r>
            <a:endParaRPr lang="zh-CN" sz="6000" b="1">
              <a:ln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85" name="组合 84"/>
          <p:cNvGrpSpPr/>
          <p:nvPr/>
        </p:nvGrpSpPr>
        <p:grpSpPr>
          <a:xfrm>
            <a:off x="115570" y="65405"/>
            <a:ext cx="2167890" cy="808990"/>
            <a:chOff x="182" y="103"/>
            <a:chExt cx="3414" cy="1274"/>
          </a:xfrm>
        </p:grpSpPr>
        <p:pic>
          <p:nvPicPr>
            <p:cNvPr id="63" name="图片 62" descr="开始战斗按钮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2" y="103"/>
              <a:ext cx="3414" cy="1274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625" y="436"/>
              <a:ext cx="252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sz="2800" b="1">
                  <a:gradFill>
                    <a:gsLst>
                      <a:gs pos="0">
                        <a:srgbClr val="FE4444"/>
                      </a:gs>
                      <a:gs pos="100000">
                        <a:srgbClr val="832B2B"/>
                      </a:gs>
                    </a:gsLst>
                    <a:lin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游戏简介</a:t>
              </a:r>
              <a:endParaRPr lang="zh-CN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266700" y="1845310"/>
            <a:ext cx="5243830" cy="3413760"/>
            <a:chOff x="284" y="2324"/>
            <a:chExt cx="8258" cy="5376"/>
          </a:xfrm>
        </p:grpSpPr>
        <p:grpSp>
          <p:nvGrpSpPr>
            <p:cNvPr id="66" name="组合 65"/>
            <p:cNvGrpSpPr/>
            <p:nvPr/>
          </p:nvGrpSpPr>
          <p:grpSpPr>
            <a:xfrm>
              <a:off x="284" y="2324"/>
              <a:ext cx="3053" cy="5376"/>
              <a:chOff x="1237" y="3844"/>
              <a:chExt cx="3589" cy="4936"/>
            </a:xfrm>
          </p:grpSpPr>
          <p:sp>
            <p:nvSpPr>
              <p:cNvPr id="65" name="平行四边形 64"/>
              <p:cNvSpPr/>
              <p:nvPr/>
            </p:nvSpPr>
            <p:spPr>
              <a:xfrm>
                <a:off x="1454" y="4044"/>
                <a:ext cx="3373" cy="4736"/>
              </a:xfrm>
              <a:prstGeom prst="parallelogram">
                <a:avLst/>
              </a:prstGeom>
              <a:noFill/>
              <a:ln>
                <a:gradFill>
                  <a:gsLst>
                    <a:gs pos="0">
                      <a:srgbClr val="F8F1F1"/>
                    </a:gs>
                    <a:gs pos="100000">
                      <a:srgbClr val="DB6400"/>
                    </a:gs>
                  </a:gsLst>
                  <a:lin ang="5400000" scaled="1"/>
                </a:gra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64" name="平行四边形 63"/>
              <p:cNvSpPr/>
              <p:nvPr/>
            </p:nvSpPr>
            <p:spPr>
              <a:xfrm>
                <a:off x="1237" y="3844"/>
                <a:ext cx="3373" cy="4736"/>
              </a:xfrm>
              <a:prstGeom prst="parallelogram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2887" y="2324"/>
              <a:ext cx="3053" cy="5376"/>
              <a:chOff x="1237" y="3844"/>
              <a:chExt cx="3589" cy="4936"/>
            </a:xfrm>
          </p:grpSpPr>
          <p:sp>
            <p:nvSpPr>
              <p:cNvPr id="69" name="平行四边形 68"/>
              <p:cNvSpPr/>
              <p:nvPr/>
            </p:nvSpPr>
            <p:spPr>
              <a:xfrm>
                <a:off x="1454" y="4044"/>
                <a:ext cx="3373" cy="4736"/>
              </a:xfrm>
              <a:prstGeom prst="parallelogram">
                <a:avLst/>
              </a:prstGeom>
              <a:noFill/>
              <a:ln>
                <a:gradFill>
                  <a:gsLst>
                    <a:gs pos="0">
                      <a:srgbClr val="F8F1F1"/>
                    </a:gs>
                    <a:gs pos="100000">
                      <a:srgbClr val="16697A"/>
                    </a:gs>
                  </a:gsLst>
                  <a:lin ang="5400000" scaled="1"/>
                </a:gra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70" name="平行四边形 69"/>
              <p:cNvSpPr/>
              <p:nvPr/>
            </p:nvSpPr>
            <p:spPr>
              <a:xfrm>
                <a:off x="1237" y="3844"/>
                <a:ext cx="3373" cy="4736"/>
              </a:xfrm>
              <a:prstGeom prst="parallelogram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5490" y="2324"/>
              <a:ext cx="3053" cy="5376"/>
              <a:chOff x="1237" y="3844"/>
              <a:chExt cx="3589" cy="4936"/>
            </a:xfrm>
          </p:grpSpPr>
          <p:sp>
            <p:nvSpPr>
              <p:cNvPr id="72" name="平行四边形 71"/>
              <p:cNvSpPr/>
              <p:nvPr/>
            </p:nvSpPr>
            <p:spPr>
              <a:xfrm>
                <a:off x="1454" y="4044"/>
                <a:ext cx="3373" cy="4736"/>
              </a:xfrm>
              <a:prstGeom prst="parallelogram">
                <a:avLst/>
              </a:prstGeom>
              <a:noFill/>
              <a:ln>
                <a:gradFill>
                  <a:gsLst>
                    <a:gs pos="0">
                      <a:srgbClr val="F8F1F1"/>
                    </a:gs>
                    <a:gs pos="100000">
                      <a:srgbClr val="16697A"/>
                    </a:gs>
                  </a:gsLst>
                  <a:lin ang="5400000" scaled="1"/>
                </a:gra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73" name="平行四边形 72"/>
              <p:cNvSpPr/>
              <p:nvPr/>
            </p:nvSpPr>
            <p:spPr>
              <a:xfrm>
                <a:off x="1237" y="3844"/>
                <a:ext cx="3373" cy="4736"/>
              </a:xfrm>
              <a:prstGeom prst="parallelogram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5817235" y="2644775"/>
            <a:ext cx="538797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1400">
                <a:solidFill>
                  <a:srgbClr val="166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sz="1400">
                <a:solidFill>
                  <a:srgbClr val="166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城堡大决战</a:t>
            </a:r>
            <a:r>
              <a:rPr lang="zh-CN" altLang="en-US" sz="1400">
                <a:solidFill>
                  <a:srgbClr val="166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，是一款</a:t>
            </a:r>
            <a:r>
              <a:rPr lang="zh-CN" altLang="en-US" sz="1400">
                <a:solidFill>
                  <a:srgbClr val="166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战争策略</a:t>
            </a:r>
            <a:r>
              <a:rPr lang="zh-CN" altLang="en-US" sz="1400">
                <a:solidFill>
                  <a:srgbClr val="166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士兵合成战斗游戏。</a:t>
            </a:r>
            <a:r>
              <a:rPr lang="zh-CN" altLang="en-US" sz="1400">
                <a:solidFill>
                  <a:srgbClr val="166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玩家们需要合理的安排自己的军队并调整布局完成作战闯关，粉碎敌军，在战斗中赢得金牌和荣耀！</a:t>
            </a:r>
            <a:endParaRPr lang="zh-CN" altLang="en-US" sz="1400">
              <a:solidFill>
                <a:srgbClr val="1669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/>
            <a:r>
              <a:rPr lang="en-US" altLang="zh-CN" sz="1400">
                <a:solidFill>
                  <a:srgbClr val="166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sz="1400">
                <a:solidFill>
                  <a:srgbClr val="166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随着游戏的进行，大量</a:t>
            </a:r>
            <a:r>
              <a:rPr lang="zh-CN" altLang="en-US" sz="1400">
                <a:solidFill>
                  <a:srgbClr val="166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拥有独特特权和能力的士兵逐一解锁</a:t>
            </a:r>
            <a:r>
              <a:rPr lang="zh-CN" altLang="en-US" sz="1400">
                <a:solidFill>
                  <a:srgbClr val="166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，玩家</a:t>
            </a:r>
            <a:r>
              <a:rPr lang="zh-CN" altLang="en-US" sz="1400">
                <a:solidFill>
                  <a:srgbClr val="166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可以在战斗中把低级士兵合成高级士兵，也可以分兵作战互相牵扯，一切都由玩家们自己做主。</a:t>
            </a:r>
            <a:endParaRPr lang="zh-CN" altLang="en-US" sz="1400">
              <a:solidFill>
                <a:srgbClr val="16697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/>
            <a:r>
              <a:rPr lang="zh-CN" altLang="en-US" sz="1400">
                <a:solidFill>
                  <a:srgbClr val="166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亲爱的玩家，快建立和升级您的军队，</a:t>
            </a:r>
            <a:r>
              <a:rPr lang="zh-CN" altLang="en-US" sz="1400">
                <a:solidFill>
                  <a:srgbClr val="166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解锁更多的游戏玩法和各种士兵，来一场具有挑战性的战斗吧！</a:t>
            </a:r>
            <a:endParaRPr lang="zh-CN" altLang="en-US" sz="13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85" name="组合 84"/>
          <p:cNvGrpSpPr/>
          <p:nvPr/>
        </p:nvGrpSpPr>
        <p:grpSpPr>
          <a:xfrm>
            <a:off x="115570" y="65405"/>
            <a:ext cx="2167890" cy="808990"/>
            <a:chOff x="182" y="103"/>
            <a:chExt cx="3414" cy="1274"/>
          </a:xfrm>
        </p:grpSpPr>
        <p:pic>
          <p:nvPicPr>
            <p:cNvPr id="40" name="图片 39" descr="开始战斗按钮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2" y="103"/>
              <a:ext cx="3414" cy="1274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625" y="436"/>
              <a:ext cx="252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sz="2800" b="1">
                  <a:gradFill>
                    <a:gsLst>
                      <a:gs pos="0">
                        <a:srgbClr val="FE4444"/>
                      </a:gs>
                      <a:gs pos="100000">
                        <a:srgbClr val="832B2B"/>
                      </a:gs>
                    </a:gsLst>
                    <a:lin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游戏特色</a:t>
              </a:r>
              <a:endParaRPr lang="zh-CN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37590" y="2442845"/>
            <a:ext cx="3973195" cy="2308225"/>
            <a:chOff x="1447" y="3877"/>
            <a:chExt cx="6257" cy="3635"/>
          </a:xfrm>
        </p:grpSpPr>
        <p:sp>
          <p:nvSpPr>
            <p:cNvPr id="77" name="文本框 76"/>
            <p:cNvSpPr txBox="1"/>
            <p:nvPr/>
          </p:nvSpPr>
          <p:spPr>
            <a:xfrm>
              <a:off x="1854" y="3903"/>
              <a:ext cx="5623" cy="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300" b="1">
                  <a:solidFill>
                    <a:srgbClr val="1669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轻轻一划，排兵布阵，粉碎敌军</a:t>
              </a:r>
              <a:endParaRPr lang="zh-CN" altLang="en-US" sz="1300" b="1">
                <a:solidFill>
                  <a:srgbClr val="166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1854" y="5985"/>
              <a:ext cx="3668" cy="4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1300" b="1">
                  <a:solidFill>
                    <a:srgbClr val="1669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士兵合成，不断提升士兵实力</a:t>
              </a:r>
              <a:endParaRPr lang="zh-CN" altLang="en-US" sz="1300" b="1">
                <a:solidFill>
                  <a:srgbClr val="166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854" y="4944"/>
              <a:ext cx="5851" cy="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300" b="1">
                  <a:solidFill>
                    <a:srgbClr val="1669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庞大的士兵库，每个士兵都拥有独特特权和能力</a:t>
              </a:r>
              <a:endParaRPr lang="zh-CN" altLang="en-US" sz="1300" b="1">
                <a:solidFill>
                  <a:srgbClr val="166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1854" y="7028"/>
              <a:ext cx="5111" cy="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300" b="1">
                  <a:solidFill>
                    <a:srgbClr val="1669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激烈的战斗画面、萌趣横生的物理效果</a:t>
              </a:r>
              <a:endParaRPr lang="zh-CN" altLang="en-US" sz="1300" b="1">
                <a:solidFill>
                  <a:srgbClr val="166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pic>
          <p:nvPicPr>
            <p:cNvPr id="8" name="图片 7" descr="Icn_Perk_Bear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720000">
              <a:off x="1447" y="3877"/>
              <a:ext cx="512" cy="512"/>
            </a:xfrm>
            <a:prstGeom prst="rect">
              <a:avLst/>
            </a:prstGeom>
          </p:spPr>
        </p:pic>
        <p:pic>
          <p:nvPicPr>
            <p:cNvPr id="2" name="图片 1" descr="Icn_Perk_Bear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720000">
              <a:off x="1447" y="4918"/>
              <a:ext cx="512" cy="512"/>
            </a:xfrm>
            <a:prstGeom prst="rect">
              <a:avLst/>
            </a:prstGeom>
          </p:spPr>
        </p:pic>
        <p:pic>
          <p:nvPicPr>
            <p:cNvPr id="4" name="图片 3" descr="Icn_Perk_Bear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720000">
              <a:off x="1447" y="5959"/>
              <a:ext cx="512" cy="512"/>
            </a:xfrm>
            <a:prstGeom prst="rect">
              <a:avLst/>
            </a:prstGeom>
          </p:spPr>
        </p:pic>
        <p:pic>
          <p:nvPicPr>
            <p:cNvPr id="5" name="图片 4" descr="Icn_Perk_Bear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720000">
              <a:off x="1447" y="7000"/>
              <a:ext cx="512" cy="512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7399020" y="2440940"/>
            <a:ext cx="3723640" cy="2312035"/>
            <a:chOff x="12530" y="3872"/>
            <a:chExt cx="5864" cy="3641"/>
          </a:xfrm>
        </p:grpSpPr>
        <p:grpSp>
          <p:nvGrpSpPr>
            <p:cNvPr id="111" name="组合 110"/>
            <p:cNvGrpSpPr/>
            <p:nvPr/>
          </p:nvGrpSpPr>
          <p:grpSpPr>
            <a:xfrm>
              <a:off x="12906" y="3901"/>
              <a:ext cx="5488" cy="3585"/>
              <a:chOff x="13397" y="3902"/>
              <a:chExt cx="5488" cy="3585"/>
            </a:xfrm>
          </p:grpSpPr>
          <p:sp>
            <p:nvSpPr>
              <p:cNvPr id="92" name="文本框 91"/>
              <p:cNvSpPr txBox="1"/>
              <p:nvPr/>
            </p:nvSpPr>
            <p:spPr>
              <a:xfrm>
                <a:off x="13397" y="4944"/>
                <a:ext cx="5488" cy="4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l"/>
                <a:r>
                  <a:rPr lang="zh-CN" altLang="en-US" sz="1300" b="1">
                    <a:solidFill>
                      <a:srgbClr val="16697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不一样的游戏探索玩法，趣味十足的游戏内容</a:t>
                </a:r>
                <a:endParaRPr lang="zh-CN" altLang="en-US" sz="1300" b="1">
                  <a:solidFill>
                    <a:srgbClr val="1669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endParaRPr>
              </a:p>
            </p:txBody>
          </p:sp>
          <p:sp>
            <p:nvSpPr>
              <p:cNvPr id="96" name="文本框 95"/>
              <p:cNvSpPr txBox="1"/>
              <p:nvPr/>
            </p:nvSpPr>
            <p:spPr>
              <a:xfrm>
                <a:off x="13397" y="3902"/>
                <a:ext cx="3148" cy="4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l"/>
                <a:r>
                  <a:rPr lang="zh-CN" altLang="en-US" sz="1300" b="1">
                    <a:solidFill>
                      <a:srgbClr val="16697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数百个独特关卡等你来闯</a:t>
                </a:r>
                <a:endParaRPr lang="zh-CN" altLang="en-US" sz="1300" b="1">
                  <a:solidFill>
                    <a:srgbClr val="1669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endParaRPr>
              </a:p>
            </p:txBody>
          </p:sp>
          <p:sp>
            <p:nvSpPr>
              <p:cNvPr id="104" name="文本框 103"/>
              <p:cNvSpPr txBox="1"/>
              <p:nvPr/>
            </p:nvSpPr>
            <p:spPr>
              <a:xfrm>
                <a:off x="13397" y="5986"/>
                <a:ext cx="4188" cy="4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l"/>
                <a:r>
                  <a:rPr lang="zh-CN" altLang="en-US" sz="1300" b="1">
                    <a:solidFill>
                      <a:srgbClr val="16697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独特的挑战模式，来检验您的实力</a:t>
                </a:r>
                <a:endParaRPr lang="zh-CN" altLang="en-US" sz="1300" b="1">
                  <a:solidFill>
                    <a:srgbClr val="1669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endParaRPr>
              </a:p>
            </p:txBody>
          </p:sp>
          <p:sp>
            <p:nvSpPr>
              <p:cNvPr id="108" name="文本框 107"/>
              <p:cNvSpPr txBox="1"/>
              <p:nvPr/>
            </p:nvSpPr>
            <p:spPr>
              <a:xfrm>
                <a:off x="13397" y="7028"/>
                <a:ext cx="3488" cy="4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l"/>
                <a:r>
                  <a:rPr lang="zh-CN" altLang="en-US" sz="1300" b="1">
                    <a:solidFill>
                      <a:srgbClr val="16697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惊喜彩蛋，</a:t>
                </a:r>
                <a:r>
                  <a:rPr lang="en-US" altLang="zh-CN" sz="1300" b="1">
                    <a:solidFill>
                      <a:srgbClr val="16697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boss</a:t>
                </a:r>
                <a:r>
                  <a:rPr lang="zh-CN" altLang="en-US" sz="1300" b="1">
                    <a:solidFill>
                      <a:srgbClr val="16697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战一触即发</a:t>
                </a:r>
                <a:endParaRPr lang="zh-CN" altLang="en-US" sz="1300" b="1">
                  <a:solidFill>
                    <a:srgbClr val="1669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endParaRPr>
              </a:p>
            </p:txBody>
          </p:sp>
        </p:grpSp>
        <p:pic>
          <p:nvPicPr>
            <p:cNvPr id="6" name="图片 5" descr="Icn_Perk_Bear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720000">
              <a:off x="12530" y="3872"/>
              <a:ext cx="512" cy="512"/>
            </a:xfrm>
            <a:prstGeom prst="rect">
              <a:avLst/>
            </a:prstGeom>
          </p:spPr>
        </p:pic>
        <p:pic>
          <p:nvPicPr>
            <p:cNvPr id="7" name="图片 6" descr="Icn_Perk_Bear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720000">
              <a:off x="12530" y="4915"/>
              <a:ext cx="512" cy="512"/>
            </a:xfrm>
            <a:prstGeom prst="rect">
              <a:avLst/>
            </a:prstGeom>
          </p:spPr>
        </p:pic>
        <p:pic>
          <p:nvPicPr>
            <p:cNvPr id="9" name="图片 8" descr="Icn_Perk_Bear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720000">
              <a:off x="12530" y="5958"/>
              <a:ext cx="512" cy="512"/>
            </a:xfrm>
            <a:prstGeom prst="rect">
              <a:avLst/>
            </a:prstGeom>
          </p:spPr>
        </p:pic>
        <p:pic>
          <p:nvPicPr>
            <p:cNvPr id="10" name="图片 9" descr="Icn_Perk_Bear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720000">
              <a:off x="12530" y="7001"/>
              <a:ext cx="512" cy="512"/>
            </a:xfrm>
            <a:prstGeom prst="rect">
              <a:avLst/>
            </a:prstGeom>
          </p:spPr>
        </p:pic>
      </p:grpSp>
      <p:pic>
        <p:nvPicPr>
          <p:cNvPr id="17" name="图片 16" descr="Icn_Perk_Hawk"/>
          <p:cNvPicPr preferRelativeResize="0"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5245" y="2626043"/>
            <a:ext cx="1605280" cy="1605280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87" name="组合 86"/>
          <p:cNvGrpSpPr/>
          <p:nvPr/>
        </p:nvGrpSpPr>
        <p:grpSpPr>
          <a:xfrm>
            <a:off x="6236289" y="1496716"/>
            <a:ext cx="5813471" cy="2576809"/>
            <a:chOff x="3197" y="3422"/>
            <a:chExt cx="10996" cy="4196"/>
          </a:xfrm>
        </p:grpSpPr>
        <p:sp>
          <p:nvSpPr>
            <p:cNvPr id="88" name="矩形 87"/>
            <p:cNvSpPr/>
            <p:nvPr/>
          </p:nvSpPr>
          <p:spPr>
            <a:xfrm>
              <a:off x="3393" y="3547"/>
              <a:ext cx="10800" cy="4071"/>
            </a:xfrm>
            <a:prstGeom prst="rect">
              <a:avLst/>
            </a:prstGeom>
            <a:noFill/>
            <a:ln>
              <a:solidFill>
                <a:srgbClr val="16697A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8798" y="5456"/>
              <a:ext cx="3148" cy="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300">
                  <a:solidFill>
                    <a:srgbClr val="1669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玩家排兵布阵，自动战斗</a:t>
              </a:r>
              <a:endParaRPr lang="zh-CN" altLang="en-US" sz="1300" b="1">
                <a:solidFill>
                  <a:srgbClr val="166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pic>
          <p:nvPicPr>
            <p:cNvPr id="90" name="图片 89" descr="D:\Users\Desktop\PPt\QQ截图20201203222004.pngQQ截图20201203222004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3197" y="3422"/>
              <a:ext cx="10816" cy="4022"/>
            </a:xfrm>
            <a:prstGeom prst="rect">
              <a:avLst/>
            </a:prstGeom>
          </p:spPr>
        </p:pic>
      </p:grpSp>
      <p:grpSp>
        <p:nvGrpSpPr>
          <p:cNvPr id="80" name="组合 79"/>
          <p:cNvGrpSpPr/>
          <p:nvPr/>
        </p:nvGrpSpPr>
        <p:grpSpPr>
          <a:xfrm>
            <a:off x="413385" y="1489710"/>
            <a:ext cx="5747385" cy="2576195"/>
            <a:chOff x="3322" y="3423"/>
            <a:chExt cx="10871" cy="4195"/>
          </a:xfrm>
        </p:grpSpPr>
        <p:sp>
          <p:nvSpPr>
            <p:cNvPr id="79" name="矩形 78"/>
            <p:cNvSpPr/>
            <p:nvPr/>
          </p:nvSpPr>
          <p:spPr>
            <a:xfrm>
              <a:off x="3393" y="3547"/>
              <a:ext cx="10800" cy="4071"/>
            </a:xfrm>
            <a:prstGeom prst="rect">
              <a:avLst/>
            </a:prstGeom>
            <a:noFill/>
            <a:ln>
              <a:solidFill>
                <a:srgbClr val="16697A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8798" y="5456"/>
              <a:ext cx="3148" cy="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300">
                  <a:solidFill>
                    <a:srgbClr val="1669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玩家排兵布阵，自动战斗</a:t>
              </a:r>
              <a:endParaRPr lang="zh-CN" altLang="en-US" sz="1300" b="1">
                <a:solidFill>
                  <a:srgbClr val="166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pic>
          <p:nvPicPr>
            <p:cNvPr id="78" name="图片 77" descr="QQ截图202012032127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22" y="3423"/>
              <a:ext cx="10721" cy="4021"/>
            </a:xfrm>
            <a:prstGeom prst="rect">
              <a:avLst/>
            </a:prstGeom>
          </p:spPr>
        </p:pic>
      </p:grpSp>
      <p:grpSp>
        <p:nvGrpSpPr>
          <p:cNvPr id="47" name="组合 46"/>
          <p:cNvGrpSpPr/>
          <p:nvPr/>
        </p:nvGrpSpPr>
        <p:grpSpPr>
          <a:xfrm>
            <a:off x="4769485" y="2040255"/>
            <a:ext cx="2886710" cy="1383030"/>
            <a:chOff x="6944" y="8031"/>
            <a:chExt cx="4546" cy="2178"/>
          </a:xfrm>
        </p:grpSpPr>
        <p:pic>
          <p:nvPicPr>
            <p:cNvPr id="48" name="图片 47" descr="lighti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54" y="8031"/>
              <a:ext cx="2355" cy="2178"/>
            </a:xfrm>
            <a:prstGeom prst="rect">
              <a:avLst/>
            </a:prstGeom>
          </p:spPr>
        </p:pic>
        <p:grpSp>
          <p:nvGrpSpPr>
            <p:cNvPr id="49" name="组合 48"/>
            <p:cNvGrpSpPr/>
            <p:nvPr/>
          </p:nvGrpSpPr>
          <p:grpSpPr>
            <a:xfrm>
              <a:off x="6944" y="8685"/>
              <a:ext cx="4547" cy="870"/>
              <a:chOff x="4287" y="618"/>
              <a:chExt cx="4547" cy="870"/>
            </a:xfrm>
          </p:grpSpPr>
          <p:pic>
            <p:nvPicPr>
              <p:cNvPr id="50" name="图片 49" descr="bulle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287" y="753"/>
                <a:ext cx="1110" cy="735"/>
              </a:xfrm>
              <a:prstGeom prst="rect">
                <a:avLst/>
              </a:prstGeom>
            </p:spPr>
          </p:pic>
          <p:pic>
            <p:nvPicPr>
              <p:cNvPr id="51" name="图片 50" descr="red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724" y="753"/>
                <a:ext cx="1110" cy="735"/>
              </a:xfrm>
              <a:prstGeom prst="rect">
                <a:avLst/>
              </a:prstGeom>
            </p:spPr>
          </p:pic>
          <p:pic>
            <p:nvPicPr>
              <p:cNvPr id="52" name="图片 51" descr="VS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968" y="618"/>
                <a:ext cx="1185" cy="870"/>
              </a:xfrm>
              <a:prstGeom prst="rect">
                <a:avLst/>
              </a:prstGeom>
            </p:spPr>
          </p:pic>
        </p:grpSp>
      </p:grpSp>
      <p:grpSp>
        <p:nvGrpSpPr>
          <p:cNvPr id="85" name="组合 84"/>
          <p:cNvGrpSpPr/>
          <p:nvPr/>
        </p:nvGrpSpPr>
        <p:grpSpPr>
          <a:xfrm>
            <a:off x="115570" y="65405"/>
            <a:ext cx="2167890" cy="808990"/>
            <a:chOff x="182" y="103"/>
            <a:chExt cx="3414" cy="1274"/>
          </a:xfrm>
        </p:grpSpPr>
        <p:pic>
          <p:nvPicPr>
            <p:cNvPr id="40" name="图片 39" descr="开始战斗按钮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82" y="103"/>
              <a:ext cx="3414" cy="1274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625" y="436"/>
              <a:ext cx="252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sz="2800" b="1">
                  <a:gradFill>
                    <a:gsLst>
                      <a:gs pos="0">
                        <a:srgbClr val="FE4444"/>
                      </a:gs>
                      <a:gs pos="100000">
                        <a:srgbClr val="832B2B"/>
                      </a:gs>
                    </a:gsLst>
                    <a:lin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特色战斗</a:t>
              </a:r>
              <a:endParaRPr lang="zh-CN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1928495" y="4318000"/>
            <a:ext cx="9389745" cy="491490"/>
            <a:chOff x="3037" y="6800"/>
            <a:chExt cx="14787" cy="774"/>
          </a:xfrm>
        </p:grpSpPr>
        <p:sp>
          <p:nvSpPr>
            <p:cNvPr id="91" name="文本框 90"/>
            <p:cNvSpPr txBox="1"/>
            <p:nvPr/>
          </p:nvSpPr>
          <p:spPr>
            <a:xfrm>
              <a:off x="3356" y="6800"/>
              <a:ext cx="14468" cy="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300" b="1">
                  <a:solidFill>
                    <a:srgbClr val="1669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每个士兵都有独特的能力，战斗开始前</a:t>
              </a:r>
              <a:r>
                <a:rPr lang="zh-CN" altLang="en-US" sz="1300" b="1">
                  <a:solidFill>
                    <a:srgbClr val="1669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需要</a:t>
              </a:r>
              <a:r>
                <a:rPr lang="zh-CN" altLang="en-US" sz="1300" b="1">
                  <a:solidFill>
                    <a:srgbClr val="1669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玩家合理利用手里的士兵，针对敌方的阵型将其放置在沙盘的合理位置，才能打赢每一场战争</a:t>
              </a:r>
              <a:endParaRPr lang="zh-CN" altLang="en-US" sz="1300" b="1">
                <a:solidFill>
                  <a:srgbClr val="166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pic>
          <p:nvPicPr>
            <p:cNvPr id="114" name="图片 113" descr="Icn_Perk_Bear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720000">
              <a:off x="3037" y="6931"/>
              <a:ext cx="512" cy="512"/>
            </a:xfrm>
            <a:prstGeom prst="rect">
              <a:avLst/>
            </a:prstGeom>
          </p:spPr>
        </p:pic>
      </p:grpSp>
      <p:grpSp>
        <p:nvGrpSpPr>
          <p:cNvPr id="120" name="组合 119"/>
          <p:cNvGrpSpPr/>
          <p:nvPr/>
        </p:nvGrpSpPr>
        <p:grpSpPr>
          <a:xfrm>
            <a:off x="1928495" y="4926965"/>
            <a:ext cx="3898265" cy="325120"/>
            <a:chOff x="3037" y="7727"/>
            <a:chExt cx="6139" cy="512"/>
          </a:xfrm>
        </p:grpSpPr>
        <p:sp>
          <p:nvSpPr>
            <p:cNvPr id="92" name="文本框 91"/>
            <p:cNvSpPr txBox="1"/>
            <p:nvPr/>
          </p:nvSpPr>
          <p:spPr>
            <a:xfrm>
              <a:off x="3356" y="7754"/>
              <a:ext cx="5821" cy="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300" b="1">
                  <a:solidFill>
                    <a:srgbClr val="1669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计算好攻击和躲闪的时间，助力玩家粉碎敌方</a:t>
              </a:r>
              <a:endParaRPr lang="zh-CN" altLang="en-US" sz="1300" b="1">
                <a:solidFill>
                  <a:srgbClr val="166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pic>
          <p:nvPicPr>
            <p:cNvPr id="115" name="图片 114" descr="Icn_Perk_Bear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720000">
              <a:off x="3037" y="7727"/>
              <a:ext cx="512" cy="512"/>
            </a:xfrm>
            <a:prstGeom prst="rect">
              <a:avLst/>
            </a:prstGeom>
          </p:spPr>
        </p:pic>
      </p:grpSp>
      <p:grpSp>
        <p:nvGrpSpPr>
          <p:cNvPr id="121" name="组合 120"/>
          <p:cNvGrpSpPr/>
          <p:nvPr/>
        </p:nvGrpSpPr>
        <p:grpSpPr>
          <a:xfrm>
            <a:off x="1928495" y="5369560"/>
            <a:ext cx="3898265" cy="325120"/>
            <a:chOff x="3037" y="8523"/>
            <a:chExt cx="6139" cy="512"/>
          </a:xfrm>
        </p:grpSpPr>
        <p:sp>
          <p:nvSpPr>
            <p:cNvPr id="94" name="文本框 93"/>
            <p:cNvSpPr txBox="1"/>
            <p:nvPr/>
          </p:nvSpPr>
          <p:spPr>
            <a:xfrm>
              <a:off x="3356" y="8550"/>
              <a:ext cx="5821" cy="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300" b="1">
                  <a:solidFill>
                    <a:srgbClr val="1669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战斗开始前玩家可将士兵合成高等级士兵</a:t>
              </a:r>
              <a:endParaRPr lang="zh-CN" altLang="en-US" sz="1300" b="1">
                <a:solidFill>
                  <a:srgbClr val="166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pic>
          <p:nvPicPr>
            <p:cNvPr id="116" name="图片 115" descr="Icn_Perk_Bear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720000">
              <a:off x="3037" y="8523"/>
              <a:ext cx="512" cy="512"/>
            </a:xfrm>
            <a:prstGeom prst="rect">
              <a:avLst/>
            </a:prstGeom>
          </p:spPr>
        </p:pic>
      </p:grpSp>
      <p:grpSp>
        <p:nvGrpSpPr>
          <p:cNvPr id="122" name="组合 121"/>
          <p:cNvGrpSpPr/>
          <p:nvPr/>
        </p:nvGrpSpPr>
        <p:grpSpPr>
          <a:xfrm>
            <a:off x="1928495" y="5812155"/>
            <a:ext cx="1706245" cy="325120"/>
            <a:chOff x="3037" y="9319"/>
            <a:chExt cx="2687" cy="512"/>
          </a:xfrm>
        </p:grpSpPr>
        <p:sp>
          <p:nvSpPr>
            <p:cNvPr id="95" name="文本框 94"/>
            <p:cNvSpPr txBox="1"/>
            <p:nvPr/>
          </p:nvSpPr>
          <p:spPr>
            <a:xfrm>
              <a:off x="3356" y="9346"/>
              <a:ext cx="2368" cy="45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sz="1300" b="1">
                  <a:solidFill>
                    <a:srgbClr val="1669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轻轻一点自动战斗</a:t>
              </a:r>
              <a:endParaRPr lang="zh-CN" altLang="en-US" sz="1300" b="1"/>
            </a:p>
          </p:txBody>
        </p:sp>
        <p:pic>
          <p:nvPicPr>
            <p:cNvPr id="117" name="图片 116" descr="Icn_Perk_Bear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720000">
              <a:off x="3037" y="9319"/>
              <a:ext cx="512" cy="512"/>
            </a:xfrm>
            <a:prstGeom prst="rect">
              <a:avLst/>
            </a:prstGeom>
          </p:spPr>
        </p:pic>
      </p:grpSp>
      <p:grpSp>
        <p:nvGrpSpPr>
          <p:cNvPr id="123" name="组合 122"/>
          <p:cNvGrpSpPr/>
          <p:nvPr/>
        </p:nvGrpSpPr>
        <p:grpSpPr>
          <a:xfrm>
            <a:off x="1928495" y="6254750"/>
            <a:ext cx="3687445" cy="325120"/>
            <a:chOff x="3037" y="10115"/>
            <a:chExt cx="5807" cy="512"/>
          </a:xfrm>
        </p:grpSpPr>
        <p:sp>
          <p:nvSpPr>
            <p:cNvPr id="99" name="文本框 98"/>
            <p:cNvSpPr txBox="1"/>
            <p:nvPr/>
          </p:nvSpPr>
          <p:spPr>
            <a:xfrm>
              <a:off x="3356" y="10142"/>
              <a:ext cx="5488" cy="45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en-US" sz="1300" b="1">
                  <a:solidFill>
                    <a:srgbClr val="1669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在游戏里不断挑战自己的极限，提升作战能力</a:t>
              </a:r>
              <a:endParaRPr lang="zh-CN" altLang="en-US" sz="1300" b="1">
                <a:solidFill>
                  <a:srgbClr val="1669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pic>
          <p:nvPicPr>
            <p:cNvPr id="118" name="图片 117" descr="Icn_Perk_Bear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720000">
              <a:off x="3037" y="10115"/>
              <a:ext cx="512" cy="51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-4445" y="1832610"/>
            <a:ext cx="11791950" cy="3400425"/>
            <a:chOff x="-7" y="2886"/>
            <a:chExt cx="18570" cy="5355"/>
          </a:xfrm>
        </p:grpSpPr>
        <p:pic>
          <p:nvPicPr>
            <p:cNvPr id="2" name="图片 1" descr="CH_Panher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-7" y="2886"/>
              <a:ext cx="3840" cy="3840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799" y="2897"/>
              <a:ext cx="17765" cy="5344"/>
              <a:chOff x="799" y="2727"/>
              <a:chExt cx="17765" cy="5344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8094" y="2727"/>
                <a:ext cx="10402" cy="5345"/>
                <a:chOff x="8094" y="2787"/>
                <a:chExt cx="10402" cy="5345"/>
              </a:xfrm>
            </p:grpSpPr>
            <p:sp>
              <p:nvSpPr>
                <p:cNvPr id="88" name="矩形 87"/>
                <p:cNvSpPr/>
                <p:nvPr/>
              </p:nvSpPr>
              <p:spPr>
                <a:xfrm>
                  <a:off x="8186" y="2886"/>
                  <a:ext cx="10310" cy="5246"/>
                </a:xfrm>
                <a:prstGeom prst="rect">
                  <a:avLst/>
                </a:prstGeom>
                <a:noFill/>
                <a:ln>
                  <a:solidFill>
                    <a:srgbClr val="16697A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pic>
              <p:nvPicPr>
                <p:cNvPr id="79" name="图片 78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8094" y="2787"/>
                  <a:ext cx="10250" cy="5224"/>
                </a:xfrm>
                <a:prstGeom prst="rect">
                  <a:avLst/>
                </a:prstGeom>
              </p:spPr>
            </p:pic>
          </p:grpSp>
          <p:sp>
            <p:nvSpPr>
              <p:cNvPr id="101" name="平行四边形 100"/>
              <p:cNvSpPr/>
              <p:nvPr/>
            </p:nvSpPr>
            <p:spPr>
              <a:xfrm rot="5400000">
                <a:off x="17521" y="5289"/>
                <a:ext cx="1866" cy="220"/>
              </a:xfrm>
              <a:prstGeom prst="parallelogram">
                <a:avLst/>
              </a:prstGeom>
              <a:solidFill>
                <a:srgbClr val="1669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grpSp>
            <p:nvGrpSpPr>
              <p:cNvPr id="3" name="组合 2"/>
              <p:cNvGrpSpPr/>
              <p:nvPr/>
            </p:nvGrpSpPr>
            <p:grpSpPr>
              <a:xfrm>
                <a:off x="799" y="3379"/>
                <a:ext cx="9022" cy="4040"/>
                <a:chOff x="799" y="3379"/>
                <a:chExt cx="9022" cy="4040"/>
              </a:xfrm>
            </p:grpSpPr>
            <p:sp>
              <p:nvSpPr>
                <p:cNvPr id="102" name="矩形 101"/>
                <p:cNvSpPr/>
                <p:nvPr/>
              </p:nvSpPr>
              <p:spPr>
                <a:xfrm>
                  <a:off x="799" y="3379"/>
                  <a:ext cx="9022" cy="4040"/>
                </a:xfrm>
                <a:prstGeom prst="rect">
                  <a:avLst/>
                </a:prstGeom>
                <a:solidFill>
                  <a:srgbClr val="16697A">
                    <a:alpha val="59000"/>
                  </a:srgbClr>
                </a:solid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16697A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103" name="矩形 102"/>
                <p:cNvSpPr/>
                <p:nvPr/>
              </p:nvSpPr>
              <p:spPr>
                <a:xfrm>
                  <a:off x="1139" y="3684"/>
                  <a:ext cx="8342" cy="3430"/>
                </a:xfrm>
                <a:prstGeom prst="rect">
                  <a:avLst/>
                </a:prstGeom>
                <a:solidFill>
                  <a:srgbClr val="EDF8FC">
                    <a:alpha val="77000"/>
                  </a:srgbClr>
                </a:solid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16697A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grpSp>
              <p:nvGrpSpPr>
                <p:cNvPr id="157" name="组合 156"/>
                <p:cNvGrpSpPr/>
                <p:nvPr/>
              </p:nvGrpSpPr>
              <p:grpSpPr>
                <a:xfrm>
                  <a:off x="3057" y="4210"/>
                  <a:ext cx="4506" cy="2378"/>
                  <a:chOff x="2755" y="3954"/>
                  <a:chExt cx="4506" cy="2378"/>
                </a:xfrm>
              </p:grpSpPr>
              <p:grpSp>
                <p:nvGrpSpPr>
                  <p:cNvPr id="145" name="组合 144"/>
                  <p:cNvGrpSpPr/>
                  <p:nvPr/>
                </p:nvGrpSpPr>
                <p:grpSpPr>
                  <a:xfrm>
                    <a:off x="2755" y="3954"/>
                    <a:ext cx="3207" cy="512"/>
                    <a:chOff x="3037" y="9319"/>
                    <a:chExt cx="3207" cy="512"/>
                  </a:xfrm>
                </p:grpSpPr>
                <p:sp>
                  <p:nvSpPr>
                    <p:cNvPr id="146" name="文本框 145"/>
                    <p:cNvSpPr txBox="1"/>
                    <p:nvPr/>
                  </p:nvSpPr>
                  <p:spPr>
                    <a:xfrm>
                      <a:off x="3356" y="9346"/>
                      <a:ext cx="2888" cy="459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 anchor="t">
                      <a:spAutoFit/>
                    </a:bodyPr>
                    <a:p>
                      <a:r>
                        <a:rPr lang="zh-CN" altLang="en-US" sz="1300" b="1">
                          <a:solidFill>
                            <a:srgbClr val="16697A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上百种士兵供玩家选择</a:t>
                      </a:r>
                      <a:endParaRPr lang="zh-CN" altLang="en-US" sz="1300" b="1"/>
                    </a:p>
                  </p:txBody>
                </p:sp>
                <p:pic>
                  <p:nvPicPr>
                    <p:cNvPr id="147" name="图片 146" descr="Icn_Perk_Bear"/>
                    <p:cNvPicPr>
                      <a:picLocks noChangeAspect="1"/>
                    </p:cNvPicPr>
                    <p:nvPr/>
                  </p:nvPicPr>
                  <p:blipFill>
                    <a:blip r:embed="rId4"/>
                    <a:stretch>
                      <a:fillRect/>
                    </a:stretch>
                  </p:blipFill>
                  <p:spPr>
                    <a:xfrm rot="720000">
                      <a:off x="3037" y="9319"/>
                      <a:ext cx="512" cy="512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148" name="组合 147"/>
                  <p:cNvGrpSpPr/>
                  <p:nvPr/>
                </p:nvGrpSpPr>
                <p:grpSpPr>
                  <a:xfrm>
                    <a:off x="2755" y="4576"/>
                    <a:ext cx="4507" cy="512"/>
                    <a:chOff x="3037" y="9319"/>
                    <a:chExt cx="4507" cy="512"/>
                  </a:xfrm>
                </p:grpSpPr>
                <p:sp>
                  <p:nvSpPr>
                    <p:cNvPr id="149" name="文本框 148"/>
                    <p:cNvSpPr txBox="1"/>
                    <p:nvPr/>
                  </p:nvSpPr>
                  <p:spPr>
                    <a:xfrm>
                      <a:off x="3356" y="9346"/>
                      <a:ext cx="4188" cy="459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 anchor="t">
                      <a:spAutoFit/>
                    </a:bodyPr>
                    <a:p>
                      <a:r>
                        <a:rPr lang="zh-CN" altLang="en-US" sz="1300" b="1">
                          <a:solidFill>
                            <a:srgbClr val="16697A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将从低级合成高级，解锁特定技能</a:t>
                      </a:r>
                      <a:endParaRPr lang="zh-CN" altLang="en-US" sz="1300" b="1"/>
                    </a:p>
                  </p:txBody>
                </p:sp>
                <p:pic>
                  <p:nvPicPr>
                    <p:cNvPr id="150" name="图片 149" descr="Icn_Perk_Bear"/>
                    <p:cNvPicPr>
                      <a:picLocks noChangeAspect="1"/>
                    </p:cNvPicPr>
                    <p:nvPr/>
                  </p:nvPicPr>
                  <p:blipFill>
                    <a:blip r:embed="rId4"/>
                    <a:stretch>
                      <a:fillRect/>
                    </a:stretch>
                  </p:blipFill>
                  <p:spPr>
                    <a:xfrm rot="720000">
                      <a:off x="3037" y="9319"/>
                      <a:ext cx="512" cy="512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151" name="组合 150"/>
                  <p:cNvGrpSpPr/>
                  <p:nvPr/>
                </p:nvGrpSpPr>
                <p:grpSpPr>
                  <a:xfrm>
                    <a:off x="2755" y="5198"/>
                    <a:ext cx="3727" cy="512"/>
                    <a:chOff x="3037" y="9319"/>
                    <a:chExt cx="3727" cy="512"/>
                  </a:xfrm>
                </p:grpSpPr>
                <p:sp>
                  <p:nvSpPr>
                    <p:cNvPr id="152" name="文本框 151"/>
                    <p:cNvSpPr txBox="1"/>
                    <p:nvPr/>
                  </p:nvSpPr>
                  <p:spPr>
                    <a:xfrm>
                      <a:off x="3356" y="9346"/>
                      <a:ext cx="3408" cy="459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 anchor="t">
                      <a:spAutoFit/>
                    </a:bodyPr>
                    <a:p>
                      <a:r>
                        <a:rPr lang="zh-CN" altLang="en-US" sz="1300" b="1">
                          <a:solidFill>
                            <a:srgbClr val="16697A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不同的士兵拥有独特的属性</a:t>
                      </a:r>
                      <a:endParaRPr lang="zh-CN" altLang="en-US" sz="1300" b="1"/>
                    </a:p>
                  </p:txBody>
                </p:sp>
                <p:pic>
                  <p:nvPicPr>
                    <p:cNvPr id="153" name="图片 152" descr="Icn_Perk_Bear"/>
                    <p:cNvPicPr>
                      <a:picLocks noChangeAspect="1"/>
                    </p:cNvPicPr>
                    <p:nvPr/>
                  </p:nvPicPr>
                  <p:blipFill>
                    <a:blip r:embed="rId4"/>
                    <a:stretch>
                      <a:fillRect/>
                    </a:stretch>
                  </p:blipFill>
                  <p:spPr>
                    <a:xfrm rot="720000">
                      <a:off x="3037" y="9319"/>
                      <a:ext cx="512" cy="512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154" name="组合 153"/>
                  <p:cNvGrpSpPr/>
                  <p:nvPr/>
                </p:nvGrpSpPr>
                <p:grpSpPr>
                  <a:xfrm>
                    <a:off x="2755" y="5820"/>
                    <a:ext cx="3467" cy="512"/>
                    <a:chOff x="3037" y="9319"/>
                    <a:chExt cx="3467" cy="512"/>
                  </a:xfrm>
                </p:grpSpPr>
                <p:sp>
                  <p:nvSpPr>
                    <p:cNvPr id="155" name="文本框 154"/>
                    <p:cNvSpPr txBox="1"/>
                    <p:nvPr/>
                  </p:nvSpPr>
                  <p:spPr>
                    <a:xfrm>
                      <a:off x="3356" y="9346"/>
                      <a:ext cx="3148" cy="459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 anchor="t">
                      <a:spAutoFit/>
                    </a:bodyPr>
                    <a:p>
                      <a:r>
                        <a:rPr lang="zh-CN" altLang="en-US" sz="1300" b="1">
                          <a:solidFill>
                            <a:srgbClr val="16697A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范围技、必杀技应有尽有</a:t>
                      </a:r>
                      <a:endParaRPr lang="zh-CN" altLang="en-US" sz="1300" b="1"/>
                    </a:p>
                  </p:txBody>
                </p:sp>
                <p:pic>
                  <p:nvPicPr>
                    <p:cNvPr id="156" name="图片 155" descr="Icn_Perk_Bear"/>
                    <p:cNvPicPr>
                      <a:picLocks noChangeAspect="1"/>
                    </p:cNvPicPr>
                    <p:nvPr/>
                  </p:nvPicPr>
                  <p:blipFill>
                    <a:blip r:embed="rId4"/>
                    <a:stretch>
                      <a:fillRect/>
                    </a:stretch>
                  </p:blipFill>
                  <p:spPr>
                    <a:xfrm rot="720000">
                      <a:off x="3037" y="9319"/>
                      <a:ext cx="512" cy="512"/>
                    </a:xfrm>
                    <a:prstGeom prst="rect">
                      <a:avLst/>
                    </a:prstGeom>
                  </p:spPr>
                </p:pic>
              </p:grpSp>
            </p:grpSp>
          </p:grpSp>
        </p:grpSp>
      </p:grpSp>
      <p:grpSp>
        <p:nvGrpSpPr>
          <p:cNvPr id="15" name="组合 14"/>
          <p:cNvGrpSpPr/>
          <p:nvPr/>
        </p:nvGrpSpPr>
        <p:grpSpPr>
          <a:xfrm>
            <a:off x="115570" y="65405"/>
            <a:ext cx="2167890" cy="808990"/>
            <a:chOff x="182" y="103"/>
            <a:chExt cx="3414" cy="1274"/>
          </a:xfrm>
        </p:grpSpPr>
        <p:pic>
          <p:nvPicPr>
            <p:cNvPr id="16" name="图片 15" descr="开始战斗按钮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2" y="103"/>
              <a:ext cx="3414" cy="1274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625" y="436"/>
              <a:ext cx="252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sz="2800" b="1">
                  <a:gradFill>
                    <a:gsLst>
                      <a:gs pos="0">
                        <a:srgbClr val="FE4444"/>
                      </a:gs>
                      <a:gs pos="100000">
                        <a:srgbClr val="832B2B"/>
                      </a:gs>
                    </a:gsLst>
                    <a:lin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士兵图鉴</a:t>
              </a:r>
              <a:endParaRPr lang="zh-CN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Icn_Nav_Challeng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90" y="110490"/>
            <a:ext cx="617220" cy="5791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07720" y="139065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版本计划</a:t>
            </a:r>
            <a:endParaRPr lang="zh-CN" sz="2800" b="1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2" name="图片 11" descr="Icn_Perk_Cat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3625" y="2726055"/>
            <a:ext cx="822325" cy="822325"/>
          </a:xfrm>
          <a:prstGeom prst="rect">
            <a:avLst/>
          </a:prstGeom>
        </p:spPr>
      </p:pic>
      <p:pic>
        <p:nvPicPr>
          <p:cNvPr id="7" name="图片 6" descr="Icn_Nav_Challeng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7985" y="6507480"/>
            <a:ext cx="374015" cy="350520"/>
          </a:xfrm>
          <a:prstGeom prst="rect">
            <a:avLst/>
          </a:prstGeom>
        </p:spPr>
      </p:pic>
      <p:pic>
        <p:nvPicPr>
          <p:cNvPr id="8" name="图片 7" descr="Icn_Perk_Bear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20000">
            <a:off x="1179830" y="1879600"/>
            <a:ext cx="651510" cy="651510"/>
          </a:xfrm>
          <a:prstGeom prst="rect">
            <a:avLst/>
          </a:prstGeom>
        </p:spPr>
      </p:pic>
      <p:pic>
        <p:nvPicPr>
          <p:cNvPr id="9" name="图片 8" descr="CH_Hawk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753235" y="2049780"/>
            <a:ext cx="1454150" cy="1243965"/>
          </a:xfrm>
          <a:prstGeom prst="rect">
            <a:avLst/>
          </a:prstGeom>
        </p:spPr>
      </p:pic>
      <p:pic>
        <p:nvPicPr>
          <p:cNvPr id="13" name="图片 12" descr="Icn_Perk_Hawk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43835" y="3994785"/>
            <a:ext cx="1605280" cy="1605280"/>
          </a:xfrm>
          <a:prstGeom prst="rect">
            <a:avLst/>
          </a:prstGeom>
        </p:spPr>
      </p:pic>
      <p:pic>
        <p:nvPicPr>
          <p:cNvPr id="14" name="图片 13" descr="Icn_Perk_Fox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740" y="2726055"/>
            <a:ext cx="762635" cy="762635"/>
          </a:xfrm>
          <a:prstGeom prst="rect">
            <a:avLst/>
          </a:prstGeom>
        </p:spPr>
      </p:pic>
      <p:pic>
        <p:nvPicPr>
          <p:cNvPr id="16" name="图片 15" descr="btn_dialog_b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88400" y="4935220"/>
            <a:ext cx="862965" cy="790575"/>
          </a:xfrm>
          <a:prstGeom prst="rect">
            <a:avLst/>
          </a:prstGeom>
        </p:spPr>
      </p:pic>
      <p:pic>
        <p:nvPicPr>
          <p:cNvPr id="17" name="图片 16" descr="btn_dialog_bg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67500" y="4899025"/>
            <a:ext cx="591185" cy="58356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157720" y="1166495"/>
            <a:ext cx="1350645" cy="982980"/>
            <a:chOff x="460" y="1857"/>
            <a:chExt cx="2127" cy="1548"/>
          </a:xfrm>
        </p:grpSpPr>
        <p:pic>
          <p:nvPicPr>
            <p:cNvPr id="19" name="图片 18" descr="box_3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60" y="1857"/>
              <a:ext cx="1269" cy="1171"/>
            </a:xfrm>
            <a:prstGeom prst="rect">
              <a:avLst/>
            </a:prstGeom>
          </p:spPr>
        </p:pic>
        <p:pic>
          <p:nvPicPr>
            <p:cNvPr id="20" name="图片 19" descr="box_2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319" y="2235"/>
              <a:ext cx="1269" cy="1171"/>
            </a:xfrm>
            <a:prstGeom prst="rect">
              <a:avLst/>
            </a:prstGeom>
          </p:spPr>
        </p:pic>
      </p:grpSp>
      <p:pic>
        <p:nvPicPr>
          <p:cNvPr id="21" name="图片 20" descr="Icn_Perk_Gorilla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667500" y="2023745"/>
            <a:ext cx="2438400" cy="2438400"/>
          </a:xfrm>
          <a:prstGeom prst="rect">
            <a:avLst/>
          </a:prstGeom>
        </p:spPr>
      </p:pic>
      <p:pic>
        <p:nvPicPr>
          <p:cNvPr id="22" name="图片 21" descr="ComingSoon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913495" y="469900"/>
            <a:ext cx="2823845" cy="2823845"/>
          </a:xfrm>
          <a:prstGeom prst="rect">
            <a:avLst/>
          </a:prstGeom>
        </p:spPr>
      </p:pic>
      <p:pic>
        <p:nvPicPr>
          <p:cNvPr id="30" name="图片 29" descr="bar_up_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530475" y="1390650"/>
            <a:ext cx="504825" cy="295275"/>
          </a:xfrm>
          <a:prstGeom prst="rect">
            <a:avLst/>
          </a:prstGeom>
        </p:spPr>
      </p:pic>
      <p:pic>
        <p:nvPicPr>
          <p:cNvPr id="36" name="图片 35" descr="diamond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62685" y="4147820"/>
            <a:ext cx="590550" cy="552450"/>
          </a:xfrm>
          <a:prstGeom prst="rect">
            <a:avLst/>
          </a:prstGeom>
        </p:spPr>
      </p:pic>
      <p:pic>
        <p:nvPicPr>
          <p:cNvPr id="37" name="图片 36" descr="Icn_Nav_Army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120900" y="3775710"/>
            <a:ext cx="914400" cy="857250"/>
          </a:xfrm>
          <a:prstGeom prst="rect">
            <a:avLst/>
          </a:prstGeom>
        </p:spPr>
      </p:pic>
      <p:pic>
        <p:nvPicPr>
          <p:cNvPr id="38" name="图片 37" descr="Icn_Stat_Health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963535" y="4311650"/>
            <a:ext cx="321945" cy="321945"/>
          </a:xfrm>
          <a:prstGeom prst="rect">
            <a:avLst/>
          </a:prstGeom>
        </p:spPr>
      </p:pic>
      <p:pic>
        <p:nvPicPr>
          <p:cNvPr id="27" name="图片 26" descr="icon_1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260840" y="3775710"/>
            <a:ext cx="2409825" cy="1034415"/>
          </a:xfrm>
          <a:prstGeom prst="rect">
            <a:avLst/>
          </a:prstGeom>
        </p:spPr>
      </p:pic>
      <p:pic>
        <p:nvPicPr>
          <p:cNvPr id="28" name="图片 27" descr="icon_2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099175" y="1910080"/>
            <a:ext cx="2409825" cy="1034415"/>
          </a:xfrm>
          <a:prstGeom prst="rect">
            <a:avLst/>
          </a:prstGeom>
        </p:spPr>
      </p:pic>
      <p:pic>
        <p:nvPicPr>
          <p:cNvPr id="29" name="图片 28" descr="icon_3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257675" y="5482590"/>
            <a:ext cx="2409825" cy="1034415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4445000" y="3750945"/>
            <a:ext cx="3407410" cy="519430"/>
            <a:chOff x="742" y="2480"/>
            <a:chExt cx="5366" cy="818"/>
          </a:xfrm>
        </p:grpSpPr>
        <p:pic>
          <p:nvPicPr>
            <p:cNvPr id="39" name="图片 38" descr="Icn_Perk_Bear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720000">
              <a:off x="742" y="2480"/>
              <a:ext cx="818" cy="818"/>
            </a:xfrm>
            <a:prstGeom prst="rect">
              <a:avLst/>
            </a:prstGeom>
          </p:spPr>
        </p:pic>
        <p:grpSp>
          <p:nvGrpSpPr>
            <p:cNvPr id="23" name="组合 22"/>
            <p:cNvGrpSpPr/>
            <p:nvPr/>
          </p:nvGrpSpPr>
          <p:grpSpPr>
            <a:xfrm>
              <a:off x="1584" y="2617"/>
              <a:ext cx="4525" cy="544"/>
              <a:chOff x="8825" y="2542"/>
              <a:chExt cx="9524" cy="1137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8825" y="2543"/>
                <a:ext cx="9524" cy="1136"/>
                <a:chOff x="8675" y="9341"/>
                <a:chExt cx="8468" cy="1083"/>
              </a:xfrm>
            </p:grpSpPr>
            <p:sp>
              <p:nvSpPr>
                <p:cNvPr id="25" name="平行四边形 24"/>
                <p:cNvSpPr/>
                <p:nvPr/>
              </p:nvSpPr>
              <p:spPr>
                <a:xfrm>
                  <a:off x="8773" y="9451"/>
                  <a:ext cx="8370" cy="973"/>
                </a:xfrm>
                <a:prstGeom prst="parallelogram">
                  <a:avLst/>
                </a:prstGeom>
                <a:noFill/>
                <a:ln>
                  <a:solidFill>
                    <a:srgbClr val="16697A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16697A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26" name="平行四边形 25"/>
                <p:cNvSpPr/>
                <p:nvPr/>
              </p:nvSpPr>
              <p:spPr>
                <a:xfrm>
                  <a:off x="8675" y="9341"/>
                  <a:ext cx="8370" cy="973"/>
                </a:xfrm>
                <a:prstGeom prst="parallelogram">
                  <a:avLst/>
                </a:prstGeom>
                <a:solidFill>
                  <a:srgbClr val="1669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1" name="文本框 30"/>
              <p:cNvSpPr txBox="1"/>
              <p:nvPr/>
            </p:nvSpPr>
            <p:spPr>
              <a:xfrm>
                <a:off x="9369" y="2542"/>
                <a:ext cx="8485" cy="9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en-US" sz="13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23</a:t>
                </a:r>
                <a:r>
                  <a:rPr lang="zh-CN" altLang="en-US" sz="13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牌和荣耀！</a:t>
                </a:r>
                <a:endParaRPr lang="zh-CN" altLang="en-US" sz="13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 rot="0">
            <a:off x="6964045" y="552450"/>
            <a:ext cx="1193268" cy="345440"/>
            <a:chOff x="8825" y="2542"/>
            <a:chExt cx="9791" cy="1137"/>
          </a:xfrm>
        </p:grpSpPr>
        <p:grpSp>
          <p:nvGrpSpPr>
            <p:cNvPr id="2" name="组合 1"/>
            <p:cNvGrpSpPr/>
            <p:nvPr/>
          </p:nvGrpSpPr>
          <p:grpSpPr>
            <a:xfrm>
              <a:off x="8825" y="2543"/>
              <a:ext cx="9791" cy="1136"/>
              <a:chOff x="8675" y="9341"/>
              <a:chExt cx="8705" cy="1083"/>
            </a:xfrm>
          </p:grpSpPr>
          <p:sp>
            <p:nvSpPr>
              <p:cNvPr id="3" name="平行四边形 2"/>
              <p:cNvSpPr/>
              <p:nvPr/>
            </p:nvSpPr>
            <p:spPr>
              <a:xfrm>
                <a:off x="9010" y="9451"/>
                <a:ext cx="8370" cy="973"/>
              </a:xfrm>
              <a:prstGeom prst="parallelogram">
                <a:avLst/>
              </a:prstGeom>
              <a:noFill/>
              <a:ln>
                <a:solidFill>
                  <a:srgbClr val="16697A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16697A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4" name="平行四边形 3"/>
              <p:cNvSpPr/>
              <p:nvPr/>
            </p:nvSpPr>
            <p:spPr>
              <a:xfrm>
                <a:off x="8675" y="9341"/>
                <a:ext cx="8370" cy="973"/>
              </a:xfrm>
              <a:prstGeom prst="parallelogram">
                <a:avLst/>
              </a:prstGeom>
              <a:solidFill>
                <a:srgbClr val="1669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9369" y="2542"/>
              <a:ext cx="8485" cy="9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战斗亮点</a:t>
              </a:r>
              <a:endParaRPr lang="zh-CN" altLang="en-US" sz="13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55930" y="132715"/>
            <a:ext cx="3728720" cy="1477010"/>
            <a:chOff x="9016" y="2980"/>
            <a:chExt cx="10019" cy="4080"/>
          </a:xfrm>
        </p:grpSpPr>
        <p:grpSp>
          <p:nvGrpSpPr>
            <p:cNvPr id="6" name="组合 5"/>
            <p:cNvGrpSpPr/>
            <p:nvPr/>
          </p:nvGrpSpPr>
          <p:grpSpPr>
            <a:xfrm rot="0">
              <a:off x="17157" y="5216"/>
              <a:ext cx="1878" cy="1845"/>
              <a:chOff x="8675" y="9341"/>
              <a:chExt cx="8705" cy="1083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9010" y="9451"/>
                <a:ext cx="8370" cy="973"/>
              </a:xfrm>
              <a:prstGeom prst="parallelogram">
                <a:avLst/>
              </a:prstGeom>
              <a:noFill/>
              <a:ln>
                <a:solidFill>
                  <a:srgbClr val="16697A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16697A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8675" y="9341"/>
                <a:ext cx="8370" cy="973"/>
              </a:xfrm>
              <a:prstGeom prst="parallelogram">
                <a:avLst/>
              </a:prstGeom>
              <a:blipFill rotWithShape="1">
                <a:blip r:embed="rId21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 rot="0">
              <a:off x="15541" y="5216"/>
              <a:ext cx="1878" cy="1845"/>
              <a:chOff x="8675" y="9341"/>
              <a:chExt cx="8705" cy="1083"/>
            </a:xfrm>
          </p:grpSpPr>
          <p:sp>
            <p:nvSpPr>
              <p:cNvPr id="47" name="平行四边形 46"/>
              <p:cNvSpPr/>
              <p:nvPr/>
            </p:nvSpPr>
            <p:spPr>
              <a:xfrm>
                <a:off x="9010" y="9451"/>
                <a:ext cx="8370" cy="973"/>
              </a:xfrm>
              <a:prstGeom prst="parallelogram">
                <a:avLst/>
              </a:prstGeom>
              <a:noFill/>
              <a:ln>
                <a:solidFill>
                  <a:srgbClr val="16697A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16697A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48" name="平行四边形 47"/>
              <p:cNvSpPr/>
              <p:nvPr/>
            </p:nvSpPr>
            <p:spPr>
              <a:xfrm>
                <a:off x="8675" y="9341"/>
                <a:ext cx="8370" cy="973"/>
              </a:xfrm>
              <a:prstGeom prst="parallelogram">
                <a:avLst/>
              </a:prstGeom>
              <a:blipFill rotWithShape="1">
                <a:blip r:embed="rId22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 rot="0">
              <a:off x="9016" y="2980"/>
              <a:ext cx="1878" cy="1845"/>
              <a:chOff x="8675" y="9341"/>
              <a:chExt cx="8705" cy="1083"/>
            </a:xfrm>
          </p:grpSpPr>
          <p:sp>
            <p:nvSpPr>
              <p:cNvPr id="50" name="平行四边形 49"/>
              <p:cNvSpPr/>
              <p:nvPr/>
            </p:nvSpPr>
            <p:spPr>
              <a:xfrm>
                <a:off x="9010" y="9451"/>
                <a:ext cx="8370" cy="973"/>
              </a:xfrm>
              <a:prstGeom prst="parallelogram">
                <a:avLst/>
              </a:prstGeom>
              <a:noFill/>
              <a:ln>
                <a:solidFill>
                  <a:srgbClr val="16697A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16697A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1" name="平行四边形 50"/>
              <p:cNvSpPr/>
              <p:nvPr/>
            </p:nvSpPr>
            <p:spPr>
              <a:xfrm>
                <a:off x="8675" y="9341"/>
                <a:ext cx="8370" cy="973"/>
              </a:xfrm>
              <a:prstGeom prst="parallelogram">
                <a:avLst/>
              </a:prstGeom>
              <a:blipFill rotWithShape="1">
                <a:blip r:embed="rId2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0">
              <a:off x="15528" y="2980"/>
              <a:ext cx="1878" cy="1845"/>
              <a:chOff x="8675" y="9341"/>
              <a:chExt cx="8705" cy="1083"/>
            </a:xfrm>
          </p:grpSpPr>
          <p:sp>
            <p:nvSpPr>
              <p:cNvPr id="53" name="平行四边形 52"/>
              <p:cNvSpPr/>
              <p:nvPr/>
            </p:nvSpPr>
            <p:spPr>
              <a:xfrm>
                <a:off x="9010" y="9451"/>
                <a:ext cx="8370" cy="973"/>
              </a:xfrm>
              <a:prstGeom prst="parallelogram">
                <a:avLst/>
              </a:prstGeom>
              <a:noFill/>
              <a:ln>
                <a:solidFill>
                  <a:srgbClr val="16697A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16697A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4" name="平行四边形 53"/>
              <p:cNvSpPr/>
              <p:nvPr/>
            </p:nvSpPr>
            <p:spPr>
              <a:xfrm>
                <a:off x="8675" y="9341"/>
                <a:ext cx="8370" cy="973"/>
              </a:xfrm>
              <a:prstGeom prst="parallelogram">
                <a:avLst/>
              </a:prstGeom>
              <a:blipFill rotWithShape="1">
                <a:blip r:embed="rId2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rot="0">
              <a:off x="13900" y="2980"/>
              <a:ext cx="1878" cy="1845"/>
              <a:chOff x="8675" y="9341"/>
              <a:chExt cx="8705" cy="1083"/>
            </a:xfrm>
          </p:grpSpPr>
          <p:sp>
            <p:nvSpPr>
              <p:cNvPr id="56" name="平行四边形 55"/>
              <p:cNvSpPr/>
              <p:nvPr/>
            </p:nvSpPr>
            <p:spPr>
              <a:xfrm>
                <a:off x="9010" y="9451"/>
                <a:ext cx="8370" cy="973"/>
              </a:xfrm>
              <a:prstGeom prst="parallelogram">
                <a:avLst/>
              </a:prstGeom>
              <a:noFill/>
              <a:ln>
                <a:solidFill>
                  <a:srgbClr val="16697A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16697A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7" name="平行四边形 56"/>
              <p:cNvSpPr/>
              <p:nvPr/>
            </p:nvSpPr>
            <p:spPr>
              <a:xfrm>
                <a:off x="8675" y="9341"/>
                <a:ext cx="8370" cy="973"/>
              </a:xfrm>
              <a:prstGeom prst="parallelogram">
                <a:avLst/>
              </a:prstGeom>
              <a:blipFill rotWithShape="1">
                <a:blip r:embed="rId2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 rot="0">
              <a:off x="10644" y="2980"/>
              <a:ext cx="1878" cy="1845"/>
              <a:chOff x="8675" y="9341"/>
              <a:chExt cx="8705" cy="1083"/>
            </a:xfrm>
          </p:grpSpPr>
          <p:sp>
            <p:nvSpPr>
              <p:cNvPr id="59" name="平行四边形 58"/>
              <p:cNvSpPr/>
              <p:nvPr/>
            </p:nvSpPr>
            <p:spPr>
              <a:xfrm>
                <a:off x="9010" y="9451"/>
                <a:ext cx="8370" cy="973"/>
              </a:xfrm>
              <a:prstGeom prst="parallelogram">
                <a:avLst/>
              </a:prstGeom>
              <a:noFill/>
              <a:ln>
                <a:solidFill>
                  <a:srgbClr val="16697A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16697A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60" name="平行四边形 59"/>
              <p:cNvSpPr/>
              <p:nvPr/>
            </p:nvSpPr>
            <p:spPr>
              <a:xfrm>
                <a:off x="8675" y="9341"/>
                <a:ext cx="8370" cy="973"/>
              </a:xfrm>
              <a:prstGeom prst="parallelogram">
                <a:avLst/>
              </a:prstGeom>
              <a:blipFill rotWithShape="1">
                <a:blip r:embed="rId26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 rot="0">
              <a:off x="9077" y="5216"/>
              <a:ext cx="1878" cy="1845"/>
              <a:chOff x="8675" y="9341"/>
              <a:chExt cx="8705" cy="1083"/>
            </a:xfrm>
          </p:grpSpPr>
          <p:sp>
            <p:nvSpPr>
              <p:cNvPr id="62" name="平行四边形 61"/>
              <p:cNvSpPr/>
              <p:nvPr/>
            </p:nvSpPr>
            <p:spPr>
              <a:xfrm>
                <a:off x="9010" y="9451"/>
                <a:ext cx="8370" cy="973"/>
              </a:xfrm>
              <a:prstGeom prst="parallelogram">
                <a:avLst/>
              </a:prstGeom>
              <a:noFill/>
              <a:ln>
                <a:solidFill>
                  <a:srgbClr val="16697A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16697A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63" name="平行四边形 62"/>
              <p:cNvSpPr/>
              <p:nvPr/>
            </p:nvSpPr>
            <p:spPr>
              <a:xfrm>
                <a:off x="8675" y="9341"/>
                <a:ext cx="8370" cy="973"/>
              </a:xfrm>
              <a:prstGeom prst="parallelogram">
                <a:avLst/>
              </a:prstGeom>
              <a:blipFill rotWithShape="1">
                <a:blip r:embed="rId27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 rot="0">
              <a:off x="10693" y="5216"/>
              <a:ext cx="1878" cy="1845"/>
              <a:chOff x="8675" y="9341"/>
              <a:chExt cx="8705" cy="1083"/>
            </a:xfrm>
          </p:grpSpPr>
          <p:sp>
            <p:nvSpPr>
              <p:cNvPr id="65" name="平行四边形 64"/>
              <p:cNvSpPr/>
              <p:nvPr/>
            </p:nvSpPr>
            <p:spPr>
              <a:xfrm>
                <a:off x="9010" y="9451"/>
                <a:ext cx="8370" cy="973"/>
              </a:xfrm>
              <a:prstGeom prst="parallelogram">
                <a:avLst/>
              </a:prstGeom>
              <a:noFill/>
              <a:ln>
                <a:solidFill>
                  <a:srgbClr val="16697A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16697A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66" name="平行四边形 65"/>
              <p:cNvSpPr/>
              <p:nvPr/>
            </p:nvSpPr>
            <p:spPr>
              <a:xfrm>
                <a:off x="8675" y="9341"/>
                <a:ext cx="8370" cy="973"/>
              </a:xfrm>
              <a:prstGeom prst="parallelogram">
                <a:avLst/>
              </a:prstGeom>
              <a:blipFill rotWithShape="1">
                <a:blip r:embed="rId28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 rot="0">
              <a:off x="12309" y="5216"/>
              <a:ext cx="1878" cy="1845"/>
              <a:chOff x="8675" y="9341"/>
              <a:chExt cx="8705" cy="1083"/>
            </a:xfrm>
          </p:grpSpPr>
          <p:sp>
            <p:nvSpPr>
              <p:cNvPr id="68" name="平行四边形 67"/>
              <p:cNvSpPr/>
              <p:nvPr/>
            </p:nvSpPr>
            <p:spPr>
              <a:xfrm>
                <a:off x="9010" y="9451"/>
                <a:ext cx="8370" cy="973"/>
              </a:xfrm>
              <a:prstGeom prst="parallelogram">
                <a:avLst/>
              </a:prstGeom>
              <a:noFill/>
              <a:ln>
                <a:solidFill>
                  <a:srgbClr val="16697A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16697A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69" name="平行四边形 68"/>
              <p:cNvSpPr/>
              <p:nvPr/>
            </p:nvSpPr>
            <p:spPr>
              <a:xfrm>
                <a:off x="8675" y="9341"/>
                <a:ext cx="8370" cy="973"/>
              </a:xfrm>
              <a:prstGeom prst="parallelogram">
                <a:avLst/>
              </a:prstGeom>
              <a:blipFill rotWithShape="1">
                <a:blip r:embed="rId29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 rot="0">
              <a:off x="12272" y="2980"/>
              <a:ext cx="1878" cy="1845"/>
              <a:chOff x="8675" y="9341"/>
              <a:chExt cx="8705" cy="1083"/>
            </a:xfrm>
          </p:grpSpPr>
          <p:sp>
            <p:nvSpPr>
              <p:cNvPr id="71" name="平行四边形 70"/>
              <p:cNvSpPr/>
              <p:nvPr/>
            </p:nvSpPr>
            <p:spPr>
              <a:xfrm>
                <a:off x="9010" y="9451"/>
                <a:ext cx="8370" cy="973"/>
              </a:xfrm>
              <a:prstGeom prst="parallelogram">
                <a:avLst/>
              </a:prstGeom>
              <a:noFill/>
              <a:ln>
                <a:solidFill>
                  <a:srgbClr val="16697A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16697A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72" name="平行四边形 71"/>
              <p:cNvSpPr/>
              <p:nvPr/>
            </p:nvSpPr>
            <p:spPr>
              <a:xfrm>
                <a:off x="8675" y="9341"/>
                <a:ext cx="8370" cy="973"/>
              </a:xfrm>
              <a:prstGeom prst="parallelogram">
                <a:avLst/>
              </a:prstGeom>
              <a:blipFill rotWithShape="1">
                <a:blip r:embed="rId30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0">
              <a:off x="13925" y="5216"/>
              <a:ext cx="1878" cy="1845"/>
              <a:chOff x="8675" y="9341"/>
              <a:chExt cx="8705" cy="1083"/>
            </a:xfrm>
          </p:grpSpPr>
          <p:sp>
            <p:nvSpPr>
              <p:cNvPr id="74" name="平行四边形 73"/>
              <p:cNvSpPr/>
              <p:nvPr/>
            </p:nvSpPr>
            <p:spPr>
              <a:xfrm>
                <a:off x="9010" y="9451"/>
                <a:ext cx="8370" cy="973"/>
              </a:xfrm>
              <a:prstGeom prst="parallelogram">
                <a:avLst/>
              </a:prstGeom>
              <a:noFill/>
              <a:ln>
                <a:solidFill>
                  <a:srgbClr val="16697A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16697A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75" name="平行四边形 74"/>
              <p:cNvSpPr/>
              <p:nvPr/>
            </p:nvSpPr>
            <p:spPr>
              <a:xfrm>
                <a:off x="8675" y="9341"/>
                <a:ext cx="8370" cy="973"/>
              </a:xfrm>
              <a:prstGeom prst="parallelogram">
                <a:avLst/>
              </a:prstGeom>
              <a:blipFill rotWithShape="1">
                <a:blip r:embed="rId31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 rot="0">
              <a:off x="17156" y="2980"/>
              <a:ext cx="1878" cy="1845"/>
              <a:chOff x="8675" y="9341"/>
              <a:chExt cx="8705" cy="1083"/>
            </a:xfrm>
          </p:grpSpPr>
          <p:sp>
            <p:nvSpPr>
              <p:cNvPr id="77" name="平行四边形 76"/>
              <p:cNvSpPr/>
              <p:nvPr/>
            </p:nvSpPr>
            <p:spPr>
              <a:xfrm>
                <a:off x="9010" y="9451"/>
                <a:ext cx="8370" cy="973"/>
              </a:xfrm>
              <a:prstGeom prst="parallelogram">
                <a:avLst/>
              </a:prstGeom>
              <a:noFill/>
              <a:ln>
                <a:solidFill>
                  <a:srgbClr val="16697A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16697A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78" name="平行四边形 77"/>
              <p:cNvSpPr/>
              <p:nvPr/>
            </p:nvSpPr>
            <p:spPr>
              <a:xfrm>
                <a:off x="8675" y="9341"/>
                <a:ext cx="8370" cy="973"/>
              </a:xfrm>
              <a:prstGeom prst="parallelogram">
                <a:avLst/>
              </a:prstGeom>
              <a:blipFill rotWithShape="1">
                <a:blip r:embed="rId32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80560" y="2153920"/>
            <a:ext cx="3230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ln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团队介绍</a:t>
            </a:r>
            <a:endParaRPr lang="zh-CN" altLang="en-US" sz="6000" b="1">
              <a:ln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9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91895" y="133350"/>
            <a:ext cx="31826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团队介绍</a:t>
            </a:r>
            <a:r>
              <a:rPr lang="en-US" altLang="zh-CN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团队优势</a:t>
            </a:r>
            <a:endParaRPr lang="zh-CN" altLang="en-US" sz="2800" b="1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" name="图片 9" descr="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374515" y="248285"/>
            <a:ext cx="1417320" cy="407035"/>
          </a:xfrm>
          <a:prstGeom prst="rect">
            <a:avLst/>
          </a:prstGeom>
        </p:spPr>
      </p:pic>
      <p:pic>
        <p:nvPicPr>
          <p:cNvPr id="11" name="图片 10" descr="未标题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31445" y="203200"/>
            <a:ext cx="1060450" cy="38227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463550" y="4222115"/>
            <a:ext cx="11547475" cy="2096770"/>
            <a:chOff x="730" y="6734"/>
            <a:chExt cx="18185" cy="3302"/>
          </a:xfrm>
        </p:grpSpPr>
        <p:sp>
          <p:nvSpPr>
            <p:cNvPr id="27" name="TextBox 16"/>
            <p:cNvSpPr txBox="1"/>
            <p:nvPr/>
          </p:nvSpPr>
          <p:spPr>
            <a:xfrm>
              <a:off x="962" y="6734"/>
              <a:ext cx="17327" cy="1010"/>
            </a:xfrm>
            <a:prstGeom prst="rect">
              <a:avLst/>
            </a:prstGeom>
            <a:noFill/>
          </p:spPr>
          <p:txBody>
            <a:bodyPr wrap="square" lIns="101541" tIns="50769" rIns="101541" bIns="50769" rtlCol="0">
              <a:spAutoFit/>
            </a:bodyPr>
            <a:lstStyle/>
            <a:p>
              <a:pPr>
                <a:lnSpc>
                  <a:spcPct val="250000"/>
                </a:lnSpc>
              </a:pPr>
              <a:r>
                <a:rPr lang="zh-CN" altLang="en-US" sz="1400" b="1" dirty="0" smtClean="0">
                  <a:solidFill>
                    <a:srgbClr val="2C55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团队</a:t>
              </a:r>
              <a:r>
                <a:rPr lang="en-US" altLang="zh-CN" sz="1400" b="1" dirty="0" smtClean="0">
                  <a:solidFill>
                    <a:srgbClr val="2C55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Leader</a:t>
              </a:r>
              <a:r>
                <a:rPr lang="zh-CN" altLang="en-US" sz="1400" b="1" dirty="0" smtClean="0">
                  <a:solidFill>
                    <a:srgbClr val="2C55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有</a:t>
              </a:r>
              <a:r>
                <a:rPr lang="en-US" altLang="zh-CN" sz="14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</a:t>
              </a:r>
              <a:r>
                <a:rPr lang="zh-CN" altLang="en-US" sz="14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年</a:t>
              </a:r>
              <a:r>
                <a:rPr lang="zh-CN" altLang="en-US" sz="1400" b="1" dirty="0" smtClean="0">
                  <a:solidFill>
                    <a:srgbClr val="2C55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游戏研发经验，</a:t>
              </a:r>
              <a:r>
                <a:rPr lang="en-US" altLang="zh-CN" sz="14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17</a:t>
              </a:r>
              <a:r>
                <a:rPr lang="zh-CN" altLang="en-US" sz="14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年</a:t>
              </a:r>
              <a:r>
                <a:rPr lang="zh-CN" altLang="en-US" sz="1400" b="1" dirty="0" smtClean="0">
                  <a:solidFill>
                    <a:srgbClr val="2C55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的游戏团队管理经验，并作为项目负责人在目标软件主导开发了“</a:t>
              </a:r>
              <a:r>
                <a:rPr lang="zh-CN" altLang="en-US" sz="14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国内第一款射击</a:t>
              </a:r>
              <a:r>
                <a:rPr lang="en-US" altLang="zh-CN" sz="1400" b="1" dirty="0" smtClean="0">
                  <a:solidFill>
                    <a:srgbClr val="2C55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”</a:t>
              </a:r>
              <a:r>
                <a:rPr lang="zh-CN" altLang="en-US" sz="1400" b="1" dirty="0" smtClean="0">
                  <a:solidFill>
                    <a:srgbClr val="2C55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游戏</a:t>
              </a:r>
              <a:r>
                <a:rPr lang="en-US" altLang="zh-CN" sz="1400" b="1" dirty="0" smtClean="0">
                  <a:solidFill>
                    <a:srgbClr val="2C55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《</a:t>
              </a:r>
              <a:r>
                <a:rPr lang="zh-CN" altLang="en-US" sz="1400" b="1" dirty="0" smtClean="0">
                  <a:solidFill>
                    <a:srgbClr val="2C55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ＭＫ</a:t>
              </a:r>
              <a:r>
                <a:rPr lang="en-US" altLang="zh-CN" sz="1400" b="1" dirty="0" smtClean="0">
                  <a:solidFill>
                    <a:srgbClr val="2C55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Z》</a:t>
              </a:r>
              <a:endParaRPr lang="en-US" altLang="zh-CN" sz="1400" b="1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TextBox 16"/>
            <p:cNvSpPr txBox="1"/>
            <p:nvPr/>
          </p:nvSpPr>
          <p:spPr>
            <a:xfrm>
              <a:off x="962" y="7880"/>
              <a:ext cx="17953" cy="1010"/>
            </a:xfrm>
            <a:prstGeom prst="rect">
              <a:avLst/>
            </a:prstGeom>
            <a:noFill/>
          </p:spPr>
          <p:txBody>
            <a:bodyPr wrap="square" lIns="101541" tIns="50769" rIns="101541" bIns="50769" rtlCol="0">
              <a:spAutoFit/>
            </a:bodyPr>
            <a:lstStyle/>
            <a:p>
              <a:pPr indent="0" algn="l">
                <a:lnSpc>
                  <a:spcPct val="250000"/>
                </a:lnSpc>
                <a:buClrTx/>
                <a:buSzTx/>
                <a:buNone/>
              </a:pPr>
              <a:r>
                <a:rPr lang="zh-CN" altLang="en-US" sz="1400" b="1" dirty="0" smtClean="0">
                  <a:solidFill>
                    <a:srgbClr val="2C55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团队人员程序、策划、美术齐备，均有多年的</a:t>
              </a:r>
              <a:r>
                <a:rPr lang="zh-CN" altLang="en-US" sz="1400" b="1" dirty="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射击</a:t>
              </a:r>
              <a:r>
                <a:rPr lang="zh-CN" altLang="en-US" sz="14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游戏</a:t>
              </a:r>
              <a:r>
                <a:rPr lang="zh-CN" altLang="en-US" sz="1400" b="1" dirty="0" smtClean="0">
                  <a:solidFill>
                    <a:srgbClr val="2C55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开发经验，有完整的</a:t>
              </a:r>
              <a:r>
                <a:rPr lang="zh-CN" altLang="en-US" sz="1400" b="1" dirty="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射击</a:t>
              </a:r>
              <a:r>
                <a:rPr lang="zh-CN" altLang="en-US" sz="14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游戏</a:t>
              </a:r>
              <a:r>
                <a:rPr lang="zh-CN" altLang="en-US" sz="1400" b="1" dirty="0" smtClean="0">
                  <a:solidFill>
                    <a:srgbClr val="2C55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开发流程和游戏上线运营经验</a:t>
              </a:r>
              <a:endParaRPr lang="en-US" altLang="zh-CN" sz="1400" b="1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4" name="TextBox 16"/>
            <p:cNvSpPr txBox="1"/>
            <p:nvPr/>
          </p:nvSpPr>
          <p:spPr>
            <a:xfrm>
              <a:off x="962" y="9026"/>
              <a:ext cx="17757" cy="1010"/>
            </a:xfrm>
            <a:prstGeom prst="rect">
              <a:avLst/>
            </a:prstGeom>
            <a:noFill/>
          </p:spPr>
          <p:txBody>
            <a:bodyPr wrap="square" lIns="101541" tIns="50769" rIns="101541" bIns="50769" rtlCol="0">
              <a:spAutoFit/>
            </a:bodyPr>
            <a:lstStyle/>
            <a:p>
              <a:pPr indent="0" algn="l">
                <a:lnSpc>
                  <a:spcPct val="250000"/>
                </a:lnSpc>
                <a:buClrTx/>
                <a:buSzTx/>
                <a:buNone/>
              </a:pPr>
              <a:r>
                <a:rPr lang="zh-CN" altLang="en-US" sz="1400" b="1" dirty="0" smtClean="0">
                  <a:solidFill>
                    <a:srgbClr val="2C55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团队拥有多款</a:t>
              </a:r>
              <a:r>
                <a:rPr lang="zh-CN" altLang="en-US" sz="1400" b="1" dirty="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射击</a:t>
              </a:r>
              <a:r>
                <a:rPr lang="zh-CN" altLang="en-US" sz="14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游戏的完整解决方案</a:t>
              </a:r>
              <a:r>
                <a:rPr lang="zh-CN" altLang="en-US" sz="1400" b="1" dirty="0" smtClean="0">
                  <a:solidFill>
                    <a:srgbClr val="2C55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，</a:t>
              </a:r>
              <a:r>
                <a:rPr lang="zh-CN" altLang="en-US" sz="1400" b="1" dirty="0">
                  <a:solidFill>
                    <a:srgbClr val="2C55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能够快</a:t>
              </a:r>
              <a:r>
                <a:rPr lang="zh-CN" altLang="en-US" sz="1400" b="1" dirty="0" smtClean="0">
                  <a:solidFill>
                    <a:srgbClr val="2C55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速研发</a:t>
              </a:r>
              <a:r>
                <a:rPr lang="zh-CN" altLang="en-US" sz="14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多平台、中重度、各种体量</a:t>
              </a:r>
              <a:r>
                <a:rPr lang="zh-CN" altLang="en-US" sz="1400" b="1" dirty="0" smtClean="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射击</a:t>
              </a:r>
              <a:r>
                <a:rPr lang="zh-CN" altLang="en-US" sz="1400" b="1" dirty="0" smtClean="0">
                  <a:solidFill>
                    <a:srgbClr val="2C55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手游</a:t>
              </a:r>
              <a:endParaRPr lang="en-US" altLang="zh-CN" sz="1400" b="1" dirty="0" smtClean="0">
                <a:solidFill>
                  <a:srgbClr val="2C556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pic>
          <p:nvPicPr>
            <p:cNvPr id="12" name="图片 11" descr="未标题-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0" y="7067"/>
              <a:ext cx="232" cy="605"/>
            </a:xfrm>
            <a:prstGeom prst="rect">
              <a:avLst/>
            </a:prstGeom>
          </p:spPr>
        </p:pic>
        <p:pic>
          <p:nvPicPr>
            <p:cNvPr id="13" name="图片 12" descr="未标题-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0" y="8213"/>
              <a:ext cx="232" cy="605"/>
            </a:xfrm>
            <a:prstGeom prst="rect">
              <a:avLst/>
            </a:prstGeom>
          </p:spPr>
        </p:pic>
        <p:pic>
          <p:nvPicPr>
            <p:cNvPr id="14" name="图片 13" descr="未标题-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0" y="9359"/>
              <a:ext cx="232" cy="605"/>
            </a:xfrm>
            <a:prstGeom prst="rect">
              <a:avLst/>
            </a:prstGeom>
          </p:spPr>
        </p:pic>
      </p:grpSp>
      <p:pic>
        <p:nvPicPr>
          <p:cNvPr id="15" name="图片 14" descr="5c752ac8a1d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9060" y="1293495"/>
            <a:ext cx="1290955" cy="8426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75" y="1737995"/>
            <a:ext cx="3534410" cy="19786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0510" y="1737360"/>
            <a:ext cx="3799840" cy="19951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89875" y="1737360"/>
            <a:ext cx="3629025" cy="1995170"/>
          </a:xfrm>
          <a:prstGeom prst="rect">
            <a:avLst/>
          </a:prstGeom>
        </p:spPr>
      </p:pic>
      <p:pic>
        <p:nvPicPr>
          <p:cNvPr id="22" name="图片 21" descr="5c752ac8a1d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79455" y="3309620"/>
            <a:ext cx="1290955" cy="842645"/>
          </a:xfrm>
          <a:prstGeom prst="rect">
            <a:avLst/>
          </a:prstGeom>
        </p:spPr>
      </p:pic>
      <p:pic>
        <p:nvPicPr>
          <p:cNvPr id="25" name="图片 24" descr="5c759988bb44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417175" y="5588635"/>
            <a:ext cx="1753235" cy="1168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1692</Words>
  <Application>WPS 演示</Application>
  <PresentationFormat>宽屏</PresentationFormat>
  <Paragraphs>152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后青春 孙纬玲</dc:creator>
  <cp:lastModifiedBy>格格</cp:lastModifiedBy>
  <cp:revision>293</cp:revision>
  <dcterms:created xsi:type="dcterms:W3CDTF">2019-02-26T07:34:00Z</dcterms:created>
  <dcterms:modified xsi:type="dcterms:W3CDTF">2020-12-05T06:23:45Z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