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500" r:id="rId3"/>
    <p:sldId id="524" r:id="rId4"/>
    <p:sldId id="516" r:id="rId5"/>
  </p:sldIdLst>
  <p:sldSz cx="9144000" cy="5143500" type="screen16x9"/>
  <p:notesSz cx="6858000" cy="9144000"/>
  <p:custDataLst>
    <p:tags r:id="rId12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ydia" initials="l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5388"/>
    <a:srgbClr val="FFA372"/>
    <a:srgbClr val="4F89AE"/>
    <a:srgbClr val="4DA19C"/>
    <a:srgbClr val="ED6764"/>
    <a:srgbClr val="44668B"/>
    <a:srgbClr val="BB7F82"/>
    <a:srgbClr val="6F7582"/>
    <a:srgbClr val="056682"/>
    <a:srgbClr val="F3918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中度样式 2 - 强调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1860" autoAdjust="0"/>
    <p:restoredTop sz="94660" autoAdjust="0"/>
  </p:normalViewPr>
  <p:slideViewPr>
    <p:cSldViewPr>
      <p:cViewPr varScale="1">
        <p:scale>
          <a:sx n="152" d="100"/>
          <a:sy n="152" d="100"/>
        </p:scale>
        <p:origin x="660" y="126"/>
      </p:cViewPr>
      <p:guideLst>
        <p:guide orient="horz" pos="1550"/>
        <p:guide pos="2835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86" d="100"/>
          <a:sy n="86" d="100"/>
        </p:scale>
        <p:origin x="-3810" y="-90"/>
      </p:cViewPr>
      <p:guideLst>
        <p:guide orient="horz" pos="2883"/>
        <p:guide pos="212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viewProps" Target="viewProps.xml"/><Relationship Id="rId8" Type="http://schemas.openxmlformats.org/officeDocument/2006/relationships/presProps" Target="presProps.xml"/><Relationship Id="rId7" Type="http://schemas.openxmlformats.org/officeDocument/2006/relationships/handoutMaster" Target="handoutMasters/handout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2" Type="http://schemas.openxmlformats.org/officeDocument/2006/relationships/tags" Target="tags/tag2.xml"/><Relationship Id="rId11" Type="http://schemas.openxmlformats.org/officeDocument/2006/relationships/commentAuthors" Target="commentAuthors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53A075-29DF-4CAE-8BA7-CDA0ED456C88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E3924EE-29F1-4E68-A53A-86CBCBDF827A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A2B73EA-EE91-4E33-A9C1-8BF5DD7139A2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92B679-AE23-4750-8FB0-6513430B8953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slow" advTm="0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slow" advTm="0"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slow" advTm="0"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slow" advTm="0"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slow" advTm="0">
    <p:fade/>
  </p:transition>
</p:sldLayout>
</file>

<file path=ppt/slideMasters/_rels/slideMaster1.xml.rels><?xml version="1.0" encoding="UTF-8" standalone="yes"?>
<Relationships xmlns="http://schemas.openxmlformats.org/package/2006/relationships"><Relationship Id="rId7" Type="http://schemas.openxmlformats.org/officeDocument/2006/relationships/theme" Target="../theme/theme1.xml"/><Relationship Id="rId6" Type="http://schemas.openxmlformats.org/officeDocument/2006/relationships/image" Target="../media/image1.jpeg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>
            <a:lum/>
          </a:blip>
          <a:srcRect/>
          <a:stretch>
            <a:fillRect t="-3000" b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  <p:sp>
        <p:nvSpPr>
          <p:cNvPr id="12" name="矩形 11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7F8F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</p:sldLayoutIdLst>
  <p:transition spd="slow" advTm="0">
    <p:fade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/>
          <p:cNvSpPr txBox="1"/>
          <p:nvPr/>
        </p:nvSpPr>
        <p:spPr>
          <a:xfrm>
            <a:off x="179070" y="195580"/>
            <a:ext cx="1800493" cy="369332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r>
              <a:rPr lang="zh-CN" altLang="en-US" b="1" dirty="0" smtClean="0">
                <a:solidFill>
                  <a:srgbClr val="25A19C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上一周工作内容</a:t>
            </a:r>
            <a:endParaRPr lang="zh-CN" altLang="en-US" b="1" dirty="0">
              <a:solidFill>
                <a:srgbClr val="25A19C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+mn-ea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539552" y="564864"/>
            <a:ext cx="3746500" cy="44538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lnSpc>
                <a:spcPct val="150000"/>
              </a:lnSpc>
              <a:buFont typeface="Wingdings" panose="05000000000000000000" charset="0"/>
              <a:buChar char="Ø"/>
            </a:pPr>
            <a:r>
              <a:rPr lang="zh-CN" altLang="en-US" sz="900" b="1" dirty="0">
                <a:solidFill>
                  <a:srgbClr val="33538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程序：</a:t>
            </a:r>
            <a:endParaRPr lang="en-US" altLang="zh-CN" sz="900" b="1" dirty="0">
              <a:solidFill>
                <a:srgbClr val="335388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628650" lvl="1" indent="-171450">
              <a:lnSpc>
                <a:spcPct val="150000"/>
              </a:lnSpc>
              <a:buFont typeface="Wingdings" panose="05000000000000000000" charset="0"/>
              <a:buChar char="Ø"/>
            </a:pPr>
            <a:r>
              <a:rPr lang="zh-CN" altLang="en-US" sz="900" b="1" dirty="0">
                <a:solidFill>
                  <a:srgbClr val="335388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合成动画</a:t>
            </a:r>
            <a:endParaRPr lang="zh-CN" altLang="en-US" sz="900" b="1" dirty="0">
              <a:solidFill>
                <a:srgbClr val="335388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+mn-ea"/>
            </a:endParaRPr>
          </a:p>
          <a:p>
            <a:pPr marL="628650" lvl="1" indent="-171450">
              <a:lnSpc>
                <a:spcPct val="150000"/>
              </a:lnSpc>
              <a:buFont typeface="Wingdings" panose="05000000000000000000" charset="0"/>
              <a:buChar char="Ø"/>
            </a:pPr>
            <a:r>
              <a:rPr lang="zh-CN" altLang="en-US" sz="900" b="1" dirty="0">
                <a:solidFill>
                  <a:srgbClr val="335388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捕获动画</a:t>
            </a:r>
            <a:endParaRPr lang="zh-CN" altLang="en-US" sz="900" b="1" dirty="0">
              <a:solidFill>
                <a:srgbClr val="335388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628650" lvl="1" indent="-171450">
              <a:lnSpc>
                <a:spcPct val="150000"/>
              </a:lnSpc>
              <a:buFont typeface="Wingdings" panose="05000000000000000000" charset="0"/>
              <a:buChar char="Ø"/>
            </a:pPr>
            <a:r>
              <a:rPr lang="en-US" altLang="zh-CN" sz="900" b="1" dirty="0">
                <a:solidFill>
                  <a:srgbClr val="335388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Zoom</a:t>
            </a:r>
            <a:r>
              <a:rPr lang="zh-CN" altLang="en-US" sz="900" b="1" dirty="0">
                <a:solidFill>
                  <a:srgbClr val="335388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效果</a:t>
            </a:r>
            <a:endParaRPr lang="zh-CN" altLang="en-US" sz="900" b="1" dirty="0">
              <a:solidFill>
                <a:srgbClr val="335388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628650" lvl="1" indent="-171450">
              <a:lnSpc>
                <a:spcPct val="150000"/>
              </a:lnSpc>
              <a:buFont typeface="Wingdings" panose="05000000000000000000" charset="0"/>
              <a:buChar char="Ø"/>
            </a:pPr>
            <a:r>
              <a:rPr lang="zh-CN" altLang="en-US" sz="900" b="1" dirty="0" smtClean="0">
                <a:solidFill>
                  <a:srgbClr val="335388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优化关卡编辑器功能</a:t>
            </a:r>
            <a:endParaRPr lang="zh-CN" altLang="en-US" sz="900" b="1" dirty="0" smtClean="0">
              <a:solidFill>
                <a:srgbClr val="335388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+mn-ea"/>
            </a:endParaRPr>
          </a:p>
          <a:p>
            <a:pPr marL="628650" lvl="1" indent="-171450">
              <a:lnSpc>
                <a:spcPct val="150000"/>
              </a:lnSpc>
              <a:buFont typeface="Wingdings" panose="05000000000000000000" charset="0"/>
              <a:buChar char="Ø"/>
            </a:pPr>
            <a:r>
              <a:rPr lang="zh-CN" altLang="en-US" sz="900" b="1" dirty="0">
                <a:solidFill>
                  <a:srgbClr val="335388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进化场</a:t>
            </a:r>
            <a:r>
              <a:rPr lang="en-US" altLang="zh-CN" sz="900" b="1" dirty="0">
                <a:solidFill>
                  <a:srgbClr val="335388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 </a:t>
            </a:r>
            <a:r>
              <a:rPr lang="zh-CN" altLang="en-US" sz="900" b="1" dirty="0">
                <a:solidFill>
                  <a:srgbClr val="335388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、战斗等各功能细节优化</a:t>
            </a:r>
            <a:endParaRPr lang="zh-CN" altLang="en-US" sz="900" b="1" dirty="0">
              <a:solidFill>
                <a:srgbClr val="335388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+mn-ea"/>
            </a:endParaRPr>
          </a:p>
          <a:p>
            <a:pPr marL="628650" lvl="1" indent="-171450">
              <a:lnSpc>
                <a:spcPct val="150000"/>
              </a:lnSpc>
              <a:buFont typeface="Wingdings" panose="05000000000000000000" charset="0"/>
              <a:buChar char="Ø"/>
            </a:pPr>
            <a:r>
              <a:rPr lang="zh-CN" altLang="en-US" sz="900" b="1" dirty="0">
                <a:solidFill>
                  <a:srgbClr val="335388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进化场UI功能开发</a:t>
            </a:r>
            <a:endParaRPr lang="zh-CN" altLang="en-US" sz="900" b="1" dirty="0">
              <a:solidFill>
                <a:srgbClr val="335388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628650" lvl="1" indent="-171450">
              <a:lnSpc>
                <a:spcPct val="150000"/>
              </a:lnSpc>
              <a:buFont typeface="Wingdings" panose="05000000000000000000" charset="0"/>
              <a:buChar char="Ø"/>
            </a:pPr>
            <a:r>
              <a:rPr lang="zh-CN" altLang="en-US" sz="900" b="1" dirty="0">
                <a:solidFill>
                  <a:srgbClr val="335388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探索UI功能开发</a:t>
            </a:r>
            <a:endParaRPr lang="zh-CN" altLang="en-US" sz="900" b="1" dirty="0">
              <a:solidFill>
                <a:srgbClr val="335388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171450" indent="-171450" algn="l">
              <a:lnSpc>
                <a:spcPct val="150000"/>
              </a:lnSpc>
              <a:buFont typeface="Wingdings" panose="05000000000000000000" charset="0"/>
              <a:buChar char="Ø"/>
            </a:pPr>
            <a:r>
              <a:rPr lang="zh-CN" altLang="en-US" sz="900" b="1" dirty="0" smtClean="0">
                <a:solidFill>
                  <a:srgbClr val="33538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策划</a:t>
            </a:r>
            <a:endParaRPr lang="en-US" altLang="zh-CN" sz="900" b="1" dirty="0" smtClean="0">
              <a:solidFill>
                <a:srgbClr val="335388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628650" lvl="1" indent="-171450">
              <a:lnSpc>
                <a:spcPct val="150000"/>
              </a:lnSpc>
              <a:buFont typeface="Wingdings" panose="05000000000000000000" charset="0"/>
              <a:buChar char="Ø"/>
            </a:pPr>
            <a:r>
              <a:rPr lang="zh-CN" altLang="en-US" sz="900" b="1" dirty="0">
                <a:solidFill>
                  <a:srgbClr val="335388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探索关卡配置</a:t>
            </a:r>
            <a:endParaRPr lang="zh-CN" altLang="en-US" sz="900" b="1" dirty="0">
              <a:solidFill>
                <a:srgbClr val="335388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628650" lvl="1" indent="-171450">
              <a:lnSpc>
                <a:spcPct val="150000"/>
              </a:lnSpc>
              <a:buFont typeface="Wingdings" panose="05000000000000000000" charset="0"/>
              <a:buChar char="Ø"/>
            </a:pPr>
            <a:r>
              <a:rPr lang="zh-CN" altLang="en-US" sz="900" b="1" dirty="0">
                <a:solidFill>
                  <a:srgbClr val="335388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数值计算、配置</a:t>
            </a:r>
            <a:endParaRPr lang="zh-CN" altLang="en-US" sz="900" b="1" dirty="0">
              <a:solidFill>
                <a:srgbClr val="335388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628650" lvl="1" indent="-171450">
              <a:lnSpc>
                <a:spcPct val="150000"/>
              </a:lnSpc>
              <a:buFont typeface="Wingdings" panose="05000000000000000000" charset="0"/>
              <a:buChar char="Ø"/>
            </a:pPr>
            <a:r>
              <a:rPr lang="zh-CN" altLang="en-US" sz="900" b="1" dirty="0" smtClean="0">
                <a:solidFill>
                  <a:srgbClr val="335388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配置策划表、美术资源</a:t>
            </a:r>
            <a:endParaRPr lang="en-US" altLang="zh-CN" sz="900" b="1" dirty="0" smtClean="0">
              <a:solidFill>
                <a:srgbClr val="335388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171450" indent="-171450" algn="l">
              <a:lnSpc>
                <a:spcPct val="150000"/>
              </a:lnSpc>
              <a:buFont typeface="Wingdings" panose="05000000000000000000" charset="0"/>
              <a:buChar char="Ø"/>
            </a:pPr>
            <a:r>
              <a:rPr lang="zh-CN" altLang="en-US" sz="900" b="1" dirty="0" smtClean="0">
                <a:solidFill>
                  <a:srgbClr val="33538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美术</a:t>
            </a:r>
            <a:endParaRPr lang="en-US" altLang="zh-CN" sz="900" b="1" dirty="0" smtClean="0">
              <a:solidFill>
                <a:srgbClr val="335388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628650" lvl="1" indent="-171450">
              <a:lnSpc>
                <a:spcPct val="150000"/>
              </a:lnSpc>
              <a:buFont typeface="Wingdings" panose="05000000000000000000" charset="0"/>
              <a:buChar char="Ø"/>
            </a:pPr>
            <a:r>
              <a:rPr lang="zh-CN" sz="900" b="1" dirty="0" smtClean="0">
                <a:solidFill>
                  <a:srgbClr val="335388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进化场、爬行动物兵营</a:t>
            </a:r>
            <a:r>
              <a:rPr lang="en-US" altLang="zh-CN" sz="900" b="1" dirty="0" smtClean="0">
                <a:solidFill>
                  <a:srgbClr val="335388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 </a:t>
            </a:r>
            <a:r>
              <a:rPr lang="zh-CN" altLang="en-US" sz="900" b="1" dirty="0" smtClean="0">
                <a:solidFill>
                  <a:srgbClr val="335388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建筑</a:t>
            </a:r>
            <a:endParaRPr lang="zh-CN" altLang="en-US" sz="900" b="1" dirty="0" smtClean="0">
              <a:solidFill>
                <a:srgbClr val="335388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+mn-ea"/>
            </a:endParaRPr>
          </a:p>
          <a:p>
            <a:pPr marL="628650" lvl="1" indent="-171450">
              <a:lnSpc>
                <a:spcPct val="150000"/>
              </a:lnSpc>
              <a:buFont typeface="Wingdings" panose="05000000000000000000" charset="0"/>
              <a:buChar char="Ø"/>
            </a:pPr>
            <a:r>
              <a:rPr lang="zh-CN" altLang="en-US" sz="900" b="1" dirty="0" smtClean="0">
                <a:solidFill>
                  <a:srgbClr val="335388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探索</a:t>
            </a:r>
            <a:r>
              <a:rPr lang="en-US" altLang="zh-CN" sz="900" b="1" dirty="0" smtClean="0">
                <a:solidFill>
                  <a:srgbClr val="335388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2</a:t>
            </a:r>
            <a:r>
              <a:rPr lang="zh-CN" altLang="en-US" sz="900" b="1" dirty="0" smtClean="0">
                <a:solidFill>
                  <a:srgbClr val="335388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号</a:t>
            </a:r>
            <a:r>
              <a:rPr lang="en-US" altLang="zh-CN" sz="900" b="1" dirty="0" smtClean="0">
                <a:solidFill>
                  <a:srgbClr val="335388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3</a:t>
            </a:r>
            <a:r>
              <a:rPr lang="zh-CN" altLang="en-US" sz="900" b="1" dirty="0" smtClean="0">
                <a:solidFill>
                  <a:srgbClr val="335388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号</a:t>
            </a:r>
            <a:r>
              <a:rPr lang="en-US" altLang="zh-CN" sz="900" b="1" dirty="0" smtClean="0">
                <a:solidFill>
                  <a:srgbClr val="335388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4</a:t>
            </a:r>
            <a:r>
              <a:rPr lang="zh-CN" altLang="en-US" sz="900" b="1" dirty="0" smtClean="0">
                <a:solidFill>
                  <a:srgbClr val="335388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号场景、进化场等场景迭代优化</a:t>
            </a:r>
            <a:endParaRPr lang="zh-CN" altLang="en-US" sz="900" b="1" dirty="0" smtClean="0">
              <a:solidFill>
                <a:srgbClr val="335388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+mn-ea"/>
            </a:endParaRPr>
          </a:p>
          <a:p>
            <a:pPr marL="628650" lvl="1" indent="-171450">
              <a:lnSpc>
                <a:spcPct val="150000"/>
              </a:lnSpc>
              <a:buFont typeface="Wingdings" panose="05000000000000000000" charset="0"/>
              <a:buChar char="Ø"/>
            </a:pPr>
            <a:r>
              <a:rPr lang="zh-CN" altLang="en-US" sz="900" b="1" dirty="0" smtClean="0">
                <a:solidFill>
                  <a:srgbClr val="335388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陆生、海洋动物动作制作</a:t>
            </a:r>
            <a:endParaRPr lang="en-US" altLang="zh-CN" sz="900" b="1" dirty="0" smtClean="0">
              <a:solidFill>
                <a:srgbClr val="335388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171450" indent="-171450">
              <a:lnSpc>
                <a:spcPct val="150000"/>
              </a:lnSpc>
              <a:buFont typeface="Wingdings" panose="05000000000000000000" charset="0"/>
              <a:buChar char="Ø"/>
            </a:pPr>
            <a:r>
              <a:rPr lang="zh-CN" sz="900" b="1" dirty="0" smtClean="0">
                <a:solidFill>
                  <a:srgbClr val="335388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编辑器</a:t>
            </a:r>
            <a:endParaRPr lang="zh-CN" altLang="en-US" sz="900" b="1" dirty="0" smtClean="0">
              <a:solidFill>
                <a:srgbClr val="335388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628650" lvl="1" indent="-171450">
              <a:lnSpc>
                <a:spcPct val="150000"/>
              </a:lnSpc>
              <a:buFont typeface="Wingdings" panose="05000000000000000000" charset="0"/>
              <a:buChar char="Ø"/>
            </a:pPr>
            <a:r>
              <a:rPr lang="zh-CN" altLang="en-US" sz="900" b="1" dirty="0" smtClean="0">
                <a:solidFill>
                  <a:srgbClr val="335388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场景、界面的动物照片加载、显示</a:t>
            </a:r>
            <a:endParaRPr lang="zh-CN" altLang="en-US" sz="900" b="1" dirty="0" smtClean="0">
              <a:solidFill>
                <a:srgbClr val="335388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628650" lvl="1" indent="-171450">
              <a:lnSpc>
                <a:spcPct val="150000"/>
              </a:lnSpc>
              <a:buFont typeface="Wingdings" panose="05000000000000000000" charset="0"/>
              <a:buChar char="Ø"/>
            </a:pPr>
            <a:r>
              <a:rPr lang="zh-CN" altLang="en-US" sz="900" b="1" dirty="0" smtClean="0">
                <a:solidFill>
                  <a:srgbClr val="335388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新动物的部件随机算法添加</a:t>
            </a:r>
            <a:endParaRPr lang="en-US" altLang="zh-CN" sz="900" b="1" dirty="0" smtClean="0">
              <a:solidFill>
                <a:srgbClr val="335388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628650" lvl="1" indent="-171450">
              <a:lnSpc>
                <a:spcPct val="150000"/>
              </a:lnSpc>
              <a:buFont typeface="Wingdings" panose="05000000000000000000" charset="0"/>
              <a:buChar char="Ø"/>
            </a:pPr>
            <a:endParaRPr lang="zh-CN" altLang="en-US" sz="900" b="1" dirty="0" smtClean="0">
              <a:solidFill>
                <a:srgbClr val="335388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171450" indent="-171450">
              <a:lnSpc>
                <a:spcPct val="150000"/>
              </a:lnSpc>
              <a:buFont typeface="Wingdings" panose="05000000000000000000" charset="0"/>
              <a:buChar char="Ø"/>
            </a:pPr>
            <a:endParaRPr lang="zh-CN" sz="900" b="1" dirty="0" smtClean="0">
              <a:solidFill>
                <a:srgbClr val="335388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5004048" y="195580"/>
            <a:ext cx="1569660" cy="369332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r>
              <a:rPr lang="zh-CN" altLang="en-US" b="1" dirty="0">
                <a:solidFill>
                  <a:srgbClr val="25A19C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本</a:t>
            </a:r>
            <a:r>
              <a:rPr lang="zh-CN" altLang="en-US" b="1" dirty="0" smtClean="0">
                <a:solidFill>
                  <a:srgbClr val="25A19C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周工作内容</a:t>
            </a:r>
            <a:endParaRPr lang="zh-CN" altLang="en-US" b="1" dirty="0">
              <a:solidFill>
                <a:srgbClr val="25A19C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+mn-ea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4500245" y="555625"/>
            <a:ext cx="3952240" cy="40386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 algn="l">
              <a:lnSpc>
                <a:spcPct val="150000"/>
              </a:lnSpc>
              <a:buFont typeface="Wingdings" panose="05000000000000000000" charset="0"/>
              <a:buChar char="Ø"/>
            </a:pPr>
            <a:r>
              <a:rPr lang="zh-CN" altLang="en-US" sz="900" b="1" dirty="0" smtClean="0">
                <a:solidFill>
                  <a:srgbClr val="33538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程序：</a:t>
            </a:r>
            <a:endParaRPr lang="zh-CN" altLang="en-US" sz="900" b="1" dirty="0" smtClean="0">
              <a:solidFill>
                <a:srgbClr val="335388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628650" lvl="1" indent="-171450">
              <a:lnSpc>
                <a:spcPct val="150000"/>
              </a:lnSpc>
              <a:buFont typeface="Wingdings" panose="05000000000000000000" charset="0"/>
              <a:buChar char="Ø"/>
            </a:pPr>
            <a:r>
              <a:rPr lang="zh-CN" altLang="en-US" sz="900" b="1" dirty="0">
                <a:solidFill>
                  <a:srgbClr val="335388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新手引导</a:t>
            </a:r>
            <a:endParaRPr lang="zh-CN" altLang="en-US" sz="900" b="1" dirty="0">
              <a:solidFill>
                <a:srgbClr val="335388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+mn-ea"/>
            </a:endParaRPr>
          </a:p>
          <a:p>
            <a:pPr marL="628650" lvl="1" indent="-171450">
              <a:lnSpc>
                <a:spcPct val="150000"/>
              </a:lnSpc>
              <a:buFont typeface="Wingdings" panose="05000000000000000000" charset="0"/>
              <a:buChar char="Ø"/>
            </a:pPr>
            <a:r>
              <a:rPr lang="zh-CN" altLang="en-US" sz="900" b="1" dirty="0">
                <a:solidFill>
                  <a:srgbClr val="33538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雷达系统加入捕获类任务</a:t>
            </a:r>
            <a:endParaRPr lang="zh-CN" altLang="en-US" sz="900" b="1" dirty="0">
              <a:solidFill>
                <a:srgbClr val="335388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628650" lvl="1" indent="-171450">
              <a:lnSpc>
                <a:spcPct val="150000"/>
              </a:lnSpc>
              <a:buFont typeface="Wingdings" panose="05000000000000000000" charset="0"/>
              <a:buChar char="Ø"/>
            </a:pPr>
            <a:r>
              <a:rPr lang="zh-CN" altLang="en-US" sz="900" b="1" dirty="0">
                <a:solidFill>
                  <a:srgbClr val="33538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进化场</a:t>
            </a:r>
            <a:r>
              <a:rPr lang="en-US" altLang="zh-CN" sz="900" b="1" dirty="0">
                <a:solidFill>
                  <a:srgbClr val="33538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zh-CN" altLang="en-US" sz="900" b="1" dirty="0">
                <a:solidFill>
                  <a:srgbClr val="33538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、战斗等各功能细节优化</a:t>
            </a:r>
            <a:endParaRPr lang="zh-CN" altLang="en-US" sz="900" b="1" dirty="0">
              <a:solidFill>
                <a:srgbClr val="335388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628650" lvl="1" indent="-171450">
              <a:lnSpc>
                <a:spcPct val="150000"/>
              </a:lnSpc>
              <a:buFont typeface="Wingdings" panose="05000000000000000000" charset="0"/>
              <a:buChar char="Ø"/>
            </a:pPr>
            <a:r>
              <a:rPr lang="en-US" altLang="zh-CN" sz="900" b="1" dirty="0">
                <a:solidFill>
                  <a:srgbClr val="33538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UI</a:t>
            </a:r>
            <a:r>
              <a:rPr lang="zh-CN" altLang="en-US" sz="900" b="1" dirty="0">
                <a:solidFill>
                  <a:srgbClr val="33538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细节优化</a:t>
            </a:r>
            <a:endParaRPr lang="zh-CN" altLang="en-US" sz="900" b="1" dirty="0">
              <a:solidFill>
                <a:srgbClr val="335388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628650" lvl="1" indent="-171450">
              <a:lnSpc>
                <a:spcPct val="150000"/>
              </a:lnSpc>
              <a:buFont typeface="Wingdings" panose="05000000000000000000" charset="0"/>
              <a:buChar char="Ø"/>
            </a:pPr>
            <a:r>
              <a:rPr lang="zh-CN" altLang="en-US" sz="900" b="1" dirty="0">
                <a:solidFill>
                  <a:srgbClr val="33538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各类音效、动效添加</a:t>
            </a:r>
            <a:endParaRPr lang="zh-CN" altLang="en-US" sz="900" b="1" dirty="0">
              <a:solidFill>
                <a:srgbClr val="335388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628650" lvl="1" indent="-171450">
              <a:lnSpc>
                <a:spcPct val="150000"/>
              </a:lnSpc>
              <a:buFont typeface="Wingdings" panose="05000000000000000000" charset="0"/>
              <a:buChar char="Ø"/>
            </a:pPr>
            <a:r>
              <a:rPr lang="zh-CN" altLang="en-US" sz="900" b="1" dirty="0">
                <a:solidFill>
                  <a:srgbClr val="33538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手机性能优化</a:t>
            </a:r>
            <a:endParaRPr lang="zh-CN" altLang="en-US" sz="900" b="1" dirty="0">
              <a:solidFill>
                <a:srgbClr val="335388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628650" lvl="1" indent="-171450">
              <a:lnSpc>
                <a:spcPct val="150000"/>
              </a:lnSpc>
              <a:buFont typeface="Wingdings" panose="05000000000000000000" charset="0"/>
              <a:buChar char="Ø"/>
            </a:pPr>
            <a:endParaRPr lang="zh-CN" altLang="en-US" sz="900" b="1" dirty="0">
              <a:solidFill>
                <a:srgbClr val="335388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171450" indent="-171450">
              <a:lnSpc>
                <a:spcPct val="150000"/>
              </a:lnSpc>
              <a:buFont typeface="Wingdings" panose="05000000000000000000" charset="0"/>
              <a:buChar char="Ø"/>
            </a:pPr>
            <a:r>
              <a:rPr lang="zh-CN" altLang="en-US" sz="900" b="1" dirty="0" smtClean="0">
                <a:solidFill>
                  <a:srgbClr val="33538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策划</a:t>
            </a:r>
            <a:endParaRPr lang="en-US" altLang="zh-CN" sz="900" b="1" dirty="0">
              <a:solidFill>
                <a:srgbClr val="335388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628650" lvl="1" indent="-171450">
              <a:lnSpc>
                <a:spcPct val="150000"/>
              </a:lnSpc>
              <a:buFont typeface="Wingdings" panose="05000000000000000000" charset="0"/>
              <a:buChar char="Ø"/>
            </a:pPr>
            <a:r>
              <a:rPr lang="zh-CN" altLang="en-US" sz="900" b="1" dirty="0">
                <a:solidFill>
                  <a:srgbClr val="33538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探索关卡配置</a:t>
            </a:r>
            <a:endParaRPr lang="zh-CN" altLang="en-US" sz="900" b="1" dirty="0">
              <a:solidFill>
                <a:srgbClr val="335388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628650" lvl="1" indent="-171450">
              <a:lnSpc>
                <a:spcPct val="150000"/>
              </a:lnSpc>
              <a:buFont typeface="Wingdings" panose="05000000000000000000" charset="0"/>
              <a:buChar char="Ø"/>
            </a:pPr>
            <a:r>
              <a:rPr lang="zh-CN" altLang="en-US" sz="900" b="1" dirty="0">
                <a:solidFill>
                  <a:srgbClr val="33538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新手流程配置</a:t>
            </a:r>
            <a:endParaRPr lang="zh-CN" altLang="en-US" sz="900" b="1" dirty="0">
              <a:solidFill>
                <a:srgbClr val="335388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628650" lvl="1" indent="-171450">
              <a:lnSpc>
                <a:spcPct val="150000"/>
              </a:lnSpc>
              <a:buFont typeface="Wingdings" panose="05000000000000000000" charset="0"/>
              <a:buChar char="Ø"/>
            </a:pPr>
            <a:r>
              <a:rPr lang="zh-CN" altLang="en-US" sz="900" b="1" dirty="0" smtClean="0">
                <a:solidFill>
                  <a:srgbClr val="33538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美术资源配置</a:t>
            </a:r>
            <a:endParaRPr lang="en-US" altLang="zh-CN" sz="900" b="1" dirty="0" smtClean="0">
              <a:solidFill>
                <a:srgbClr val="335388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171450" indent="-171450" algn="l">
              <a:lnSpc>
                <a:spcPct val="150000"/>
              </a:lnSpc>
              <a:buFont typeface="Wingdings" panose="05000000000000000000" charset="0"/>
              <a:buChar char="Ø"/>
            </a:pPr>
            <a:r>
              <a:rPr lang="zh-CN" altLang="en-US" sz="900" b="1" dirty="0" smtClean="0">
                <a:solidFill>
                  <a:srgbClr val="33538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美术</a:t>
            </a:r>
            <a:endParaRPr lang="en-US" altLang="zh-CN" sz="900" b="1" dirty="0" smtClean="0">
              <a:solidFill>
                <a:srgbClr val="335388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628650" lvl="1" indent="-171450">
              <a:lnSpc>
                <a:spcPct val="150000"/>
              </a:lnSpc>
              <a:buFont typeface="Wingdings" panose="05000000000000000000" charset="0"/>
              <a:buChar char="Ø"/>
            </a:pPr>
            <a:r>
              <a:rPr lang="zh-CN" sz="900" b="1" dirty="0" smtClean="0">
                <a:solidFill>
                  <a:srgbClr val="335388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合成动画、捕获动画优化</a:t>
            </a:r>
            <a:endParaRPr lang="zh-CN" altLang="en-US" sz="900" b="1" dirty="0" smtClean="0">
              <a:solidFill>
                <a:srgbClr val="335388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+mn-ea"/>
            </a:endParaRPr>
          </a:p>
          <a:p>
            <a:pPr marL="628650" lvl="1" indent="-171450">
              <a:lnSpc>
                <a:spcPct val="150000"/>
              </a:lnSpc>
              <a:buFont typeface="Wingdings" panose="05000000000000000000" charset="0"/>
              <a:buChar char="Ø"/>
            </a:pPr>
            <a:r>
              <a:rPr lang="zh-CN" altLang="en-US" sz="900" b="1" dirty="0" smtClean="0">
                <a:solidFill>
                  <a:srgbClr val="33538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各场景迭代优化</a:t>
            </a:r>
            <a:endParaRPr lang="zh-CN" altLang="en-US" sz="900" b="1" dirty="0" smtClean="0">
              <a:solidFill>
                <a:srgbClr val="335388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628650" lvl="1" indent="-171450">
              <a:lnSpc>
                <a:spcPct val="150000"/>
              </a:lnSpc>
              <a:buFont typeface="Wingdings" panose="05000000000000000000" charset="0"/>
              <a:buChar char="Ø"/>
            </a:pPr>
            <a:r>
              <a:rPr lang="zh-CN" altLang="en-US" sz="900" b="1" dirty="0" smtClean="0">
                <a:solidFill>
                  <a:srgbClr val="33538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陆生、海洋动物动作制作</a:t>
            </a:r>
            <a:endParaRPr lang="en-US" altLang="zh-CN" sz="900" b="1" dirty="0" smtClean="0">
              <a:solidFill>
                <a:srgbClr val="335388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171450" indent="-171450">
              <a:lnSpc>
                <a:spcPct val="150000"/>
              </a:lnSpc>
              <a:buFont typeface="Wingdings" panose="05000000000000000000" charset="0"/>
              <a:buChar char="Ø"/>
            </a:pPr>
            <a:r>
              <a:rPr lang="zh-CN" sz="900" b="1" dirty="0" smtClean="0">
                <a:solidFill>
                  <a:srgbClr val="33538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编辑器</a:t>
            </a:r>
            <a:endParaRPr lang="zh-CN" altLang="en-US" sz="900" b="1" dirty="0" smtClean="0">
              <a:solidFill>
                <a:srgbClr val="335388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628650" lvl="1" indent="-171450">
              <a:lnSpc>
                <a:spcPct val="150000"/>
              </a:lnSpc>
              <a:buFont typeface="Wingdings" panose="05000000000000000000" charset="0"/>
              <a:buChar char="Ø"/>
            </a:pPr>
            <a:r>
              <a:rPr lang="zh-CN" altLang="en-US" sz="900" b="1" dirty="0" smtClean="0">
                <a:solidFill>
                  <a:srgbClr val="33538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新动物的部件随机算法添加</a:t>
            </a:r>
            <a:endParaRPr lang="zh-CN" altLang="en-US" sz="900" b="1" dirty="0" smtClean="0">
              <a:solidFill>
                <a:srgbClr val="335388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628650" lvl="1" indent="-171450">
              <a:lnSpc>
                <a:spcPct val="150000"/>
              </a:lnSpc>
              <a:buFont typeface="Wingdings" panose="05000000000000000000" charset="0"/>
              <a:buChar char="Ø"/>
            </a:pPr>
            <a:r>
              <a:rPr lang="zh-CN" altLang="en-US" sz="900" b="1" dirty="0" smtClean="0">
                <a:solidFill>
                  <a:srgbClr val="33538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合成算法手机性能优化</a:t>
            </a:r>
            <a:endParaRPr lang="zh-CN" altLang="en-US" sz="900" b="1" dirty="0" smtClean="0">
              <a:solidFill>
                <a:srgbClr val="335388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p:transition spd="slow" advTm="0"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文本框 2"/>
          <p:cNvSpPr txBox="1"/>
          <p:nvPr/>
        </p:nvSpPr>
        <p:spPr>
          <a:xfrm>
            <a:off x="827405" y="267335"/>
            <a:ext cx="2240280" cy="36830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r>
              <a:rPr lang="zh-CN" altLang="en-US" b="1" dirty="0" smtClean="0">
                <a:solidFill>
                  <a:srgbClr val="25A19C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本版本工作进展情况</a:t>
            </a:r>
            <a:endParaRPr lang="zh-CN" altLang="en-US" b="1" dirty="0">
              <a:solidFill>
                <a:srgbClr val="25A19C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+mn-ea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1619885" y="915670"/>
            <a:ext cx="6406515" cy="299974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marL="171450" indent="-171450">
              <a:lnSpc>
                <a:spcPct val="150000"/>
              </a:lnSpc>
              <a:buFont typeface="Wingdings" panose="05000000000000000000" charset="0"/>
              <a:buChar char="Ø"/>
            </a:pPr>
            <a:r>
              <a:rPr lang="zh-CN" altLang="en-US" sz="900" b="1" dirty="0" smtClean="0">
                <a:solidFill>
                  <a:srgbClr val="33538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程序</a:t>
            </a:r>
            <a:endParaRPr lang="zh-CN" sz="900" b="1" dirty="0" smtClean="0">
              <a:solidFill>
                <a:srgbClr val="335388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628650" lvl="1" indent="-171450">
              <a:lnSpc>
                <a:spcPct val="150000"/>
              </a:lnSpc>
              <a:buFont typeface="Wingdings" panose="05000000000000000000" charset="0"/>
              <a:buChar char="Ø"/>
            </a:pPr>
            <a:r>
              <a:rPr lang="zh-CN" sz="900" b="1" dirty="0" smtClean="0">
                <a:solidFill>
                  <a:srgbClr val="33538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新手流程开发</a:t>
            </a:r>
            <a:endParaRPr lang="zh-CN" sz="900" b="1" dirty="0" smtClean="0">
              <a:solidFill>
                <a:srgbClr val="335388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628650" lvl="1" indent="-171450">
              <a:lnSpc>
                <a:spcPct val="150000"/>
              </a:lnSpc>
              <a:buFont typeface="Wingdings" panose="05000000000000000000" charset="0"/>
              <a:buChar char="Ø"/>
            </a:pPr>
            <a:r>
              <a:rPr lang="zh-CN" sz="900" b="1" dirty="0" smtClean="0">
                <a:solidFill>
                  <a:srgbClr val="33538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各类功能的细节优化</a:t>
            </a:r>
            <a:endParaRPr lang="zh-CN" sz="900" b="1" dirty="0" smtClean="0">
              <a:solidFill>
                <a:srgbClr val="335388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628650" lvl="1" indent="-171450">
              <a:lnSpc>
                <a:spcPct val="150000"/>
              </a:lnSpc>
              <a:buFont typeface="Wingdings" panose="05000000000000000000" charset="0"/>
              <a:buChar char="Ø"/>
            </a:pPr>
            <a:r>
              <a:rPr lang="zh-CN" sz="900" b="1" dirty="0" smtClean="0">
                <a:solidFill>
                  <a:srgbClr val="33538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性能优化、</a:t>
            </a:r>
            <a:r>
              <a:rPr lang="en-US" altLang="zh-CN" sz="900" b="1" dirty="0" smtClean="0">
                <a:solidFill>
                  <a:srgbClr val="33538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BUG</a:t>
            </a:r>
            <a:r>
              <a:rPr lang="zh-CN" altLang="en-US" sz="900" b="1" dirty="0" smtClean="0">
                <a:solidFill>
                  <a:srgbClr val="33538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修改</a:t>
            </a:r>
            <a:endParaRPr lang="zh-CN" sz="900" b="1" dirty="0" smtClean="0">
              <a:solidFill>
                <a:srgbClr val="335388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171450" lvl="0" indent="-171450">
              <a:lnSpc>
                <a:spcPct val="150000"/>
              </a:lnSpc>
              <a:buFont typeface="Wingdings" panose="05000000000000000000" charset="0"/>
              <a:buChar char="Ø"/>
            </a:pPr>
            <a:r>
              <a:rPr lang="zh-CN" sz="900" b="1" dirty="0" smtClean="0">
                <a:solidFill>
                  <a:srgbClr val="33538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策划</a:t>
            </a:r>
            <a:endParaRPr lang="zh-CN" sz="900" b="1" dirty="0" smtClean="0">
              <a:solidFill>
                <a:srgbClr val="335388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628650" lvl="1" indent="-171450">
              <a:lnSpc>
                <a:spcPct val="150000"/>
              </a:lnSpc>
              <a:buFont typeface="Wingdings" panose="05000000000000000000" charset="0"/>
              <a:buChar char="Ø"/>
            </a:pPr>
            <a:r>
              <a:rPr lang="zh-CN" sz="900" b="1" dirty="0" smtClean="0">
                <a:solidFill>
                  <a:srgbClr val="33538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各类配置</a:t>
            </a:r>
            <a:endParaRPr lang="zh-CN" sz="900" b="1" dirty="0" smtClean="0">
              <a:solidFill>
                <a:srgbClr val="335388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628650" lvl="1" indent="-171450">
              <a:lnSpc>
                <a:spcPct val="150000"/>
              </a:lnSpc>
              <a:buFont typeface="Wingdings" panose="05000000000000000000" charset="0"/>
              <a:buChar char="Ø"/>
            </a:pPr>
            <a:r>
              <a:rPr lang="zh-CN" sz="900" b="1" dirty="0" smtClean="0">
                <a:solidFill>
                  <a:srgbClr val="33538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每天迭代细节优化需求</a:t>
            </a:r>
            <a:endParaRPr lang="zh-CN" sz="900" b="1" dirty="0" smtClean="0">
              <a:solidFill>
                <a:srgbClr val="335388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171450" lvl="0" indent="-171450">
              <a:lnSpc>
                <a:spcPct val="150000"/>
              </a:lnSpc>
              <a:buFont typeface="Wingdings" panose="05000000000000000000" charset="0"/>
              <a:buChar char="Ø"/>
            </a:pPr>
            <a:r>
              <a:rPr lang="zh-CN" sz="900" b="1" dirty="0" smtClean="0">
                <a:solidFill>
                  <a:srgbClr val="33538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美术</a:t>
            </a:r>
            <a:endParaRPr lang="zh-CN" sz="900" b="1" dirty="0" smtClean="0">
              <a:solidFill>
                <a:srgbClr val="335388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628650" lvl="1" indent="-171450">
              <a:lnSpc>
                <a:spcPct val="150000"/>
              </a:lnSpc>
              <a:buFont typeface="Wingdings" panose="05000000000000000000" charset="0"/>
              <a:buChar char="Ø"/>
            </a:pPr>
            <a:r>
              <a:rPr lang="zh-CN" sz="900" b="1" dirty="0" smtClean="0">
                <a:solidFill>
                  <a:srgbClr val="33538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优化各场景</a:t>
            </a:r>
            <a:endParaRPr lang="zh-CN" sz="900" b="1" dirty="0" smtClean="0">
              <a:solidFill>
                <a:srgbClr val="335388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628650" lvl="1" indent="-171450">
              <a:lnSpc>
                <a:spcPct val="150000"/>
              </a:lnSpc>
              <a:buFont typeface="Wingdings" panose="05000000000000000000" charset="0"/>
              <a:buChar char="Ø"/>
            </a:pPr>
            <a:r>
              <a:rPr lang="zh-CN" sz="900" b="1" dirty="0" smtClean="0">
                <a:solidFill>
                  <a:srgbClr val="33538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所有动作</a:t>
            </a:r>
            <a:r>
              <a:rPr lang="en-US" altLang="zh-CN" sz="900" b="1" dirty="0" smtClean="0">
                <a:solidFill>
                  <a:srgbClr val="33538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17</a:t>
            </a:r>
            <a:r>
              <a:rPr lang="zh-CN" altLang="en-US" sz="900" b="1" dirty="0" smtClean="0">
                <a:solidFill>
                  <a:srgbClr val="33538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号完成</a:t>
            </a:r>
            <a:endParaRPr lang="zh-CN" altLang="en-US" sz="900" b="1" dirty="0" smtClean="0">
              <a:solidFill>
                <a:srgbClr val="335388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628650" lvl="1" indent="-171450">
              <a:lnSpc>
                <a:spcPct val="150000"/>
              </a:lnSpc>
              <a:buFont typeface="Wingdings" panose="05000000000000000000" charset="0"/>
              <a:buChar char="Ø"/>
            </a:pPr>
            <a:endParaRPr lang="zh-CN" altLang="en-US" sz="900" b="1" dirty="0" smtClean="0">
              <a:solidFill>
                <a:srgbClr val="335388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171450" lvl="0" indent="-171450">
              <a:lnSpc>
                <a:spcPct val="150000"/>
              </a:lnSpc>
              <a:buFont typeface="Wingdings" panose="05000000000000000000" charset="0"/>
              <a:buChar char="Ø"/>
            </a:pPr>
            <a:r>
              <a:rPr lang="zh-CN" altLang="en-US" sz="900" b="1" dirty="0" smtClean="0">
                <a:solidFill>
                  <a:srgbClr val="33538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每天打手机包迭代，优化手机性能</a:t>
            </a:r>
            <a:endParaRPr lang="zh-CN" altLang="en-US" sz="900" b="1" dirty="0" smtClean="0">
              <a:solidFill>
                <a:srgbClr val="335388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171450" lvl="0" indent="-171450">
              <a:lnSpc>
                <a:spcPct val="150000"/>
              </a:lnSpc>
              <a:buFont typeface="Wingdings" panose="05000000000000000000" charset="0"/>
              <a:buChar char="Ø"/>
            </a:pPr>
            <a:endParaRPr lang="zh-CN" altLang="en-US" sz="900" b="1" dirty="0" smtClean="0">
              <a:solidFill>
                <a:srgbClr val="335388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171450" lvl="0" indent="-171450">
              <a:lnSpc>
                <a:spcPct val="150000"/>
              </a:lnSpc>
              <a:buFont typeface="Wingdings" panose="05000000000000000000" charset="0"/>
              <a:buChar char="Ø"/>
            </a:pPr>
            <a:r>
              <a:rPr lang="zh-CN" altLang="en-US" sz="900" b="1" dirty="0" smtClean="0">
                <a:solidFill>
                  <a:srgbClr val="33538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目前合成动物的合成拼接感比较明显，本周需要优化合成效果</a:t>
            </a:r>
            <a:endParaRPr lang="zh-CN" altLang="en-US" sz="900" b="1" dirty="0" smtClean="0">
              <a:solidFill>
                <a:srgbClr val="335388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p:transition spd="slow" advTm="0"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文本框 2"/>
          <p:cNvSpPr txBox="1"/>
          <p:nvPr/>
        </p:nvSpPr>
        <p:spPr>
          <a:xfrm>
            <a:off x="827405" y="267335"/>
            <a:ext cx="2011680" cy="36830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r>
              <a:rPr lang="zh-CN" altLang="en-US" b="1" dirty="0" smtClean="0">
                <a:solidFill>
                  <a:srgbClr val="25A19C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新版本功能时间表</a:t>
            </a:r>
            <a:endParaRPr lang="zh-CN" altLang="en-US" b="1" dirty="0">
              <a:solidFill>
                <a:srgbClr val="25A19C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+mn-ea"/>
            </a:endParaRPr>
          </a:p>
        </p:txBody>
      </p:sp>
      <p:graphicFrame>
        <p:nvGraphicFramePr>
          <p:cNvPr id="4" name="表格 3"/>
          <p:cNvGraphicFramePr/>
          <p:nvPr>
            <p:custDataLst>
              <p:tags r:id="rId1"/>
            </p:custDataLst>
          </p:nvPr>
        </p:nvGraphicFramePr>
        <p:xfrm>
          <a:off x="4787583" y="771747"/>
          <a:ext cx="2524125" cy="340360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643890"/>
                <a:gridCol w="1081405"/>
                <a:gridCol w="643890"/>
              </a:tblGrid>
              <a:tr h="212725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000"/>
                        <a:t>模块</a:t>
                      </a:r>
                      <a:endParaRPr lang="zh-CN" altLang="en-US" sz="1000"/>
                    </a:p>
                  </a:txBody>
                  <a:tcPr marL="12700" marR="12700" marT="12700" vert="horz" anchor="ctr" anchorCtr="0"/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000"/>
                        <a:t>内容</a:t>
                      </a:r>
                      <a:endParaRPr lang="zh-CN" altLang="en-US" sz="1000"/>
                    </a:p>
                  </a:txBody>
                  <a:tcPr marL="12700" marR="12700" marT="12700" vert="horz" anchor="ctr" anchorCtr="0"/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000"/>
                        <a:t>工作</a:t>
                      </a:r>
                      <a:endParaRPr lang="zh-CN" altLang="en-US" sz="1000"/>
                    </a:p>
                  </a:txBody>
                  <a:tcPr marL="12700" marR="12700" marT="12700" vert="horz" anchor="ctr" anchorCtr="0"/>
                </a:tc>
              </a:tr>
              <a:tr h="212725">
                <a:tc rowSpan="3"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000"/>
                        <a:t>场景功能</a:t>
                      </a:r>
                      <a:endParaRPr lang="zh-CN" altLang="en-US" sz="1000"/>
                    </a:p>
                  </a:txBody>
                  <a:tcPr marL="12700" marR="12700" marT="12700" vert="horz" anchor="ctr" anchorCtr="0"/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000"/>
                        <a:t>海洋时代</a:t>
                      </a:r>
                      <a:endParaRPr lang="zh-CN" altLang="en-US" sz="1000"/>
                    </a:p>
                  </a:txBody>
                  <a:tcPr marL="12700" marR="12700" marT="12700" vert="horz" anchor="ctr" anchorCtr="0"/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000"/>
                        <a:t>调整</a:t>
                      </a:r>
                      <a:endParaRPr lang="zh-CN" altLang="en-US" sz="1000"/>
                    </a:p>
                  </a:txBody>
                  <a:tcPr marL="12700" marR="12700" marT="12700" vert="horz" anchor="ctr" anchorCtr="0"/>
                </a:tc>
              </a:tr>
              <a:tr h="212725">
                <a:tc vMerge="1">
                  <a:tcPr/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000"/>
                        <a:t>进化场</a:t>
                      </a:r>
                      <a:endParaRPr lang="zh-CN" altLang="en-US" sz="1000"/>
                    </a:p>
                  </a:txBody>
                  <a:tcPr marL="12700" marR="12700" marT="12700" vert="horz" anchor="ctr" anchorCtr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000"/>
                        <a:t>新做</a:t>
                      </a:r>
                      <a:endParaRPr lang="zh-CN" altLang="en-US" sz="1000"/>
                    </a:p>
                  </a:txBody>
                  <a:tcPr marL="12700" marR="12700" marT="12700" vert="horz" anchor="ctr" anchorCtr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212725">
                <a:tc vMerge="1">
                  <a:tcPr/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000"/>
                        <a:t>探索</a:t>
                      </a:r>
                      <a:endParaRPr lang="zh-CN" altLang="en-US" sz="1000"/>
                    </a:p>
                  </a:txBody>
                  <a:tcPr marL="12700" marR="12700" marT="12700" vert="horz" anchor="ctr" anchorCtr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000"/>
                        <a:t>新做</a:t>
                      </a:r>
                      <a:endParaRPr lang="zh-CN" altLang="en-US" sz="1000"/>
                    </a:p>
                  </a:txBody>
                  <a:tcPr marL="12700" marR="12700" marT="12700" vert="horz" anchor="ctr" anchorCtr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212725">
                <a:tc rowSpan="4"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000"/>
                        <a:t>小兵</a:t>
                      </a:r>
                      <a:endParaRPr lang="zh-CN" altLang="en-US" sz="1000"/>
                    </a:p>
                  </a:txBody>
                  <a:tcPr marL="12700" marR="12700" marT="12700" vert="horz" anchor="ctr" anchorCtr="0"/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000"/>
                        <a:t>材料怪捕获</a:t>
                      </a:r>
                      <a:endParaRPr lang="zh-CN" altLang="en-US" sz="1000"/>
                    </a:p>
                  </a:txBody>
                  <a:tcPr marL="12700" marR="12700" marT="12700" vert="horz" anchor="ctr" anchorCtr="0"/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000"/>
                        <a:t>新做</a:t>
                      </a:r>
                      <a:endParaRPr lang="zh-CN" altLang="en-US" sz="1000"/>
                    </a:p>
                  </a:txBody>
                  <a:tcPr marL="12700" marR="12700" marT="12700" vert="horz" anchor="ctr" anchorCtr="0"/>
                </a:tc>
              </a:tr>
              <a:tr h="212725">
                <a:tc vMerge="1">
                  <a:tcPr/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000"/>
                        <a:t>材料怪属性</a:t>
                      </a:r>
                      <a:endParaRPr lang="zh-CN" altLang="en-US" sz="1000"/>
                    </a:p>
                  </a:txBody>
                  <a:tcPr marL="12700" marR="12700" marT="12700" vert="horz" anchor="ctr" anchorCtr="0"/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000"/>
                        <a:t>新做</a:t>
                      </a:r>
                      <a:endParaRPr lang="zh-CN" altLang="en-US" sz="1000"/>
                    </a:p>
                  </a:txBody>
                  <a:tcPr marL="12700" marR="12700" marT="12700" vert="horz" anchor="ctr" anchorCtr="0"/>
                </a:tc>
              </a:tr>
              <a:tr h="212725">
                <a:tc vMerge="1">
                  <a:tcPr/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000"/>
                        <a:t>合成规则</a:t>
                      </a:r>
                      <a:endParaRPr lang="zh-CN" altLang="en-US" sz="1000"/>
                    </a:p>
                  </a:txBody>
                  <a:tcPr marL="12700" marR="12700" marT="12700" vert="horz" anchor="ctr" anchorCtr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000"/>
                        <a:t>新做</a:t>
                      </a:r>
                      <a:endParaRPr lang="zh-CN" altLang="en-US" sz="1000"/>
                    </a:p>
                  </a:txBody>
                  <a:tcPr marL="12700" marR="12700" marT="12700" vert="horz" anchor="ctr" anchorCtr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212725">
                <a:tc vMerge="1">
                  <a:tcPr/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000"/>
                        <a:t>兵营</a:t>
                      </a:r>
                      <a:endParaRPr lang="zh-CN" altLang="en-US" sz="1000"/>
                    </a:p>
                  </a:txBody>
                  <a:tcPr marL="12700" marR="12700" marT="12700" vert="horz" anchor="ctr" anchorCtr="0"/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000"/>
                        <a:t>新做</a:t>
                      </a:r>
                      <a:endParaRPr lang="zh-CN" altLang="en-US" sz="1000"/>
                    </a:p>
                  </a:txBody>
                  <a:tcPr marL="12700" marR="12700" marT="12700" vert="horz" anchor="ctr" anchorCtr="0"/>
                </a:tc>
              </a:tr>
              <a:tr h="212725">
                <a:tc rowSpan="4"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000"/>
                        <a:t>建筑</a:t>
                      </a:r>
                      <a:endParaRPr lang="zh-CN" altLang="en-US" sz="1000"/>
                    </a:p>
                  </a:txBody>
                  <a:tcPr marL="12700" marR="12700" marT="12700" vert="horz" anchor="ctr" anchorCtr="0"/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000"/>
                        <a:t>月神石</a:t>
                      </a:r>
                      <a:endParaRPr lang="zh-CN" altLang="en-US" sz="1000"/>
                    </a:p>
                  </a:txBody>
                  <a:tcPr marL="12700" marR="12700" marT="12700" vert="horz" anchor="ctr" anchorCtr="0"/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000"/>
                        <a:t>新做</a:t>
                      </a:r>
                      <a:endParaRPr lang="zh-CN" altLang="en-US" sz="1000"/>
                    </a:p>
                  </a:txBody>
                  <a:tcPr marL="12700" marR="12700" marT="12700" vert="horz" anchor="ctr" anchorCtr="0"/>
                </a:tc>
              </a:tr>
              <a:tr h="212725">
                <a:tc vMerge="1">
                  <a:tcPr/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000"/>
                        <a:t>雷达</a:t>
                      </a:r>
                      <a:endParaRPr lang="zh-CN" altLang="en-US" sz="1000"/>
                    </a:p>
                  </a:txBody>
                  <a:tcPr marL="12700" marR="12700" marT="12700" vert="horz" anchor="ctr" anchorCtr="0"/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000"/>
                        <a:t>调整</a:t>
                      </a:r>
                      <a:endParaRPr lang="zh-CN" altLang="en-US" sz="1000"/>
                    </a:p>
                  </a:txBody>
                  <a:tcPr marL="12700" marR="12700" marT="12700" vert="horz" anchor="ctr" anchorCtr="0"/>
                </a:tc>
              </a:tr>
              <a:tr h="212725">
                <a:tc vMerge="1">
                  <a:tcPr/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000"/>
                        <a:t>世界地图</a:t>
                      </a:r>
                      <a:endParaRPr lang="zh-CN" altLang="en-US" sz="1000"/>
                    </a:p>
                  </a:txBody>
                  <a:tcPr marL="12700" marR="12700" marT="12700" vert="horz" anchor="ctr" anchorCtr="0"/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000"/>
                        <a:t>调整</a:t>
                      </a:r>
                      <a:endParaRPr lang="zh-CN" altLang="en-US" sz="1000"/>
                    </a:p>
                  </a:txBody>
                  <a:tcPr marL="12700" marR="12700" marT="12700" vert="horz" anchor="ctr" anchorCtr="0"/>
                </a:tc>
              </a:tr>
              <a:tr h="212725">
                <a:tc vMerge="1">
                  <a:tcPr/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000"/>
                        <a:t>图鉴</a:t>
                      </a:r>
                      <a:endParaRPr lang="zh-CN" altLang="en-US" sz="1000"/>
                    </a:p>
                  </a:txBody>
                  <a:tcPr marL="12700" marR="12700" marT="12700" vert="horz" anchor="ctr" anchorCtr="0"/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000"/>
                        <a:t>新做</a:t>
                      </a:r>
                      <a:endParaRPr lang="zh-CN" altLang="en-US" sz="1000"/>
                    </a:p>
                  </a:txBody>
                  <a:tcPr marL="12700" marR="12700" marT="12700" vert="horz" anchor="ctr" anchorCtr="0"/>
                </a:tc>
              </a:tr>
              <a:tr h="212725">
                <a:tc rowSpan="2"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000"/>
                        <a:t>战斗</a:t>
                      </a:r>
                      <a:endParaRPr lang="zh-CN" altLang="en-US" sz="1000"/>
                    </a:p>
                  </a:txBody>
                  <a:tcPr marL="12700" marR="12700" marT="12700" vert="horz" anchor="ctr" anchorCtr="0"/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000"/>
                        <a:t>战斗布阵</a:t>
                      </a:r>
                      <a:endParaRPr lang="zh-CN" altLang="en-US" sz="1000"/>
                    </a:p>
                  </a:txBody>
                  <a:tcPr marL="12700" marR="12700" marT="12700" vert="horz" anchor="ctr" anchorCtr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000"/>
                        <a:t>新做</a:t>
                      </a:r>
                      <a:endParaRPr lang="zh-CN" altLang="en-US" sz="1000"/>
                    </a:p>
                  </a:txBody>
                  <a:tcPr marL="12700" marR="12700" marT="12700" vert="horz" anchor="ctr" anchorCtr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212725">
                <a:tc vMerge="1">
                  <a:tcPr/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000"/>
                        <a:t>战斗过程</a:t>
                      </a:r>
                      <a:endParaRPr lang="zh-CN" altLang="en-US" sz="1000"/>
                    </a:p>
                  </a:txBody>
                  <a:tcPr marL="12700" marR="12700" marT="12700" vert="horz" anchor="ctr" anchorCtr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000"/>
                        <a:t>调整</a:t>
                      </a:r>
                      <a:endParaRPr lang="zh-CN" altLang="en-US" sz="1000"/>
                    </a:p>
                  </a:txBody>
                  <a:tcPr marL="12700" marR="12700" marT="12700" vert="horz" anchor="ctr" anchorCtr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212725">
                <a:tc rowSpan="2"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000"/>
                        <a:t>美术</a:t>
                      </a:r>
                      <a:endParaRPr lang="zh-CN" altLang="en-US" sz="1000"/>
                    </a:p>
                  </a:txBody>
                  <a:tcPr marL="12700" marR="12700" marT="12700" vert="horz" anchor="ctr" anchorCtr="0"/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000"/>
                        <a:t>外显存储与优化</a:t>
                      </a:r>
                      <a:endParaRPr lang="zh-CN" altLang="en-US" sz="1000"/>
                    </a:p>
                  </a:txBody>
                  <a:tcPr marL="12700" marR="12700" marT="12700" vert="horz" anchor="ctr" anchorCtr="0"/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000"/>
                        <a:t>新做</a:t>
                      </a:r>
                      <a:endParaRPr lang="zh-CN" altLang="en-US" sz="1000"/>
                    </a:p>
                  </a:txBody>
                  <a:tcPr marL="12700" marR="12700" marT="12700" vert="horz" anchor="ctr" anchorCtr="0"/>
                </a:tc>
              </a:tr>
              <a:tr h="212725">
                <a:tc vMerge="1">
                  <a:tcPr/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000"/>
                        <a:t>美术资源</a:t>
                      </a:r>
                      <a:endParaRPr lang="zh-CN" altLang="en-US" sz="1000"/>
                    </a:p>
                  </a:txBody>
                  <a:tcPr marL="12700" marR="12700" marT="12700" vert="horz" anchor="ctr" anchorCtr="0"/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endParaRPr lang="en-US" altLang="en-US" sz="1000"/>
                    </a:p>
                  </a:txBody>
                  <a:tcPr marL="12700" marR="12700" marT="12700" vert="horz" anchor="ctr" anchorCtr="0"/>
                </a:tc>
              </a:tr>
            </a:tbl>
          </a:graphicData>
        </a:graphic>
      </p:graphicFrame>
      <p:sp>
        <p:nvSpPr>
          <p:cNvPr id="5" name="文本框 4"/>
          <p:cNvSpPr txBox="1"/>
          <p:nvPr/>
        </p:nvSpPr>
        <p:spPr>
          <a:xfrm>
            <a:off x="1043742" y="842994"/>
            <a:ext cx="3746500" cy="130302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marL="171450" indent="-171450">
              <a:lnSpc>
                <a:spcPct val="150000"/>
              </a:lnSpc>
              <a:buFont typeface="Wingdings" panose="05000000000000000000" charset="0"/>
              <a:buChar char="Ø"/>
            </a:pPr>
            <a:r>
              <a:rPr lang="zh-CN" altLang="en-US" sz="1050" b="1" dirty="0">
                <a:solidFill>
                  <a:srgbClr val="33538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时间</a:t>
            </a:r>
            <a:endParaRPr lang="en-US" altLang="zh-CN" sz="1050" b="1" dirty="0">
              <a:solidFill>
                <a:srgbClr val="335388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628650" lvl="1" indent="-171450">
              <a:lnSpc>
                <a:spcPct val="150000"/>
              </a:lnSpc>
              <a:buFont typeface="Wingdings" panose="05000000000000000000" charset="0"/>
              <a:buChar char="Ø"/>
            </a:pPr>
            <a:r>
              <a:rPr lang="en-US" altLang="zh-CN" sz="1050" b="1" dirty="0" smtClean="0">
                <a:solidFill>
                  <a:srgbClr val="33538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07.06 - 08.17</a:t>
            </a:r>
            <a:endParaRPr lang="en-US" altLang="zh-CN" sz="1050" b="1" dirty="0" smtClean="0">
              <a:solidFill>
                <a:srgbClr val="335388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171450" indent="-171450" algn="l">
              <a:lnSpc>
                <a:spcPct val="150000"/>
              </a:lnSpc>
              <a:buFont typeface="Wingdings" panose="05000000000000000000" charset="0"/>
              <a:buChar char="Ø"/>
            </a:pPr>
            <a:r>
              <a:rPr lang="zh-CN" altLang="en-US" sz="1050" b="1" dirty="0" smtClean="0">
                <a:solidFill>
                  <a:srgbClr val="33538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目标</a:t>
            </a:r>
            <a:endParaRPr lang="en-US" altLang="zh-CN" sz="1050" b="1" dirty="0" smtClean="0">
              <a:solidFill>
                <a:srgbClr val="335388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628650" lvl="1" indent="-171450">
              <a:lnSpc>
                <a:spcPct val="150000"/>
              </a:lnSpc>
              <a:buFont typeface="Wingdings" panose="05000000000000000000" charset="0"/>
              <a:buChar char="Ø"/>
            </a:pPr>
            <a:r>
              <a:rPr lang="zh-CN" altLang="en-US" sz="1050" b="1" dirty="0" smtClean="0">
                <a:solidFill>
                  <a:srgbClr val="33538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完成前期探索、合成游戏体验的修改</a:t>
            </a:r>
            <a:endParaRPr lang="zh-CN" altLang="en-US" sz="1050" b="1" dirty="0" smtClean="0">
              <a:solidFill>
                <a:srgbClr val="335388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628650" lvl="1" indent="-171450">
              <a:lnSpc>
                <a:spcPct val="150000"/>
              </a:lnSpc>
              <a:buFont typeface="Wingdings" panose="05000000000000000000" charset="0"/>
              <a:buChar char="Ø"/>
            </a:pPr>
            <a:r>
              <a:rPr lang="zh-CN" altLang="en-US" sz="1050" b="1" dirty="0" smtClean="0">
                <a:solidFill>
                  <a:srgbClr val="33538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实现真实动物与合成兽的世界观包装</a:t>
            </a:r>
            <a:endParaRPr lang="zh-CN" altLang="en-US" sz="1050" b="1" dirty="0" smtClean="0">
              <a:solidFill>
                <a:srgbClr val="335388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p:transition spd="slow" advTm="0">
    <p:fade/>
  </p:transition>
</p:sld>
</file>

<file path=ppt/tags/tag1.xml><?xml version="1.0" encoding="utf-8"?>
<p:tagLst xmlns:p="http://schemas.openxmlformats.org/presentationml/2006/main">
  <p:tag name="KSO_WM_UNIT_TABLE_BEAUTIFY" val="smartTable{b491ecd4-43f9-48c9-9ad4-54ec136347a8}"/>
</p:tagLst>
</file>

<file path=ppt/tags/tag2.xml><?xml version="1.0" encoding="utf-8"?>
<p:tagLst xmlns:p="http://schemas.openxmlformats.org/presentationml/2006/main">
  <p:tag name="ISPRING_PRESENTATION_TITLE" val="小清新教育说课ppt模板"/>
  <p:tag name="COMMONDATA" val="eyJoZGlkIjoiN2Q0YTJlZGZhOWU2NzJlOWQyN2Q3NTQ0NzhhMWI3NmIifQ=="/>
  <p:tag name="KSO_WPP_MARK_KEY" val="db96ca95-438a-485c-be64-bd6ef2979657"/>
</p:tagLst>
</file>

<file path=ppt/theme/theme1.xml><?xml version="1.0" encoding="utf-8"?>
<a:theme xmlns:a="http://schemas.openxmlformats.org/drawingml/2006/main" name="第一PPT，www.1ppt.com">
  <a:themeElements>
    <a:clrScheme name="自定义 237">
      <a:dk1>
        <a:srgbClr val="000000"/>
      </a:dk1>
      <a:lt1>
        <a:srgbClr val="FFFFFF"/>
      </a:lt1>
      <a:dk2>
        <a:srgbClr val="778495"/>
      </a:dk2>
      <a:lt2>
        <a:srgbClr val="F0F0F0"/>
      </a:lt2>
      <a:accent1>
        <a:srgbClr val="1A557E"/>
      </a:accent1>
      <a:accent2>
        <a:srgbClr val="EB9B9D"/>
      </a:accent2>
      <a:accent3>
        <a:srgbClr val="1A557E"/>
      </a:accent3>
      <a:accent4>
        <a:srgbClr val="EB9B9D"/>
      </a:accent4>
      <a:accent5>
        <a:srgbClr val="1A557E"/>
      </a:accent5>
      <a:accent6>
        <a:srgbClr val="EB9B9D"/>
      </a:accent6>
      <a:hlink>
        <a:srgbClr val="1A557E"/>
      </a:hlink>
      <a:folHlink>
        <a:srgbClr val="EB9B9D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</a:spPr>
      <a:bodyPr wrap="none" rtlCol="0">
        <a:spAutoFit/>
      </a:bodyPr>
      <a:lstStyle>
        <a:defPPr>
          <a:defRPr sz="1200" dirty="0" smtClean="0">
            <a:solidFill>
              <a:schemeClr val="tx1">
                <a:lumMod val="75000"/>
                <a:lumOff val="25000"/>
              </a:schemeClr>
            </a:solidFill>
            <a:latin typeface="微软雅黑" panose="020B0503020204020204" pitchFamily="34" charset="-122"/>
            <a:ea typeface="微软雅黑" panose="020B0503020204020204" pitchFamily="34" charset="-122"/>
          </a:defRPr>
        </a:defPPr>
      </a:lstStyle>
    </a:txDef>
  </a:objectDefaul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595</Words>
  <Application>WPS 演示</Application>
  <PresentationFormat>全屏显示(16:9)</PresentationFormat>
  <Paragraphs>165</Paragraphs>
  <Slides>3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3</vt:i4>
      </vt:variant>
    </vt:vector>
  </HeadingPairs>
  <TitlesOfParts>
    <vt:vector size="11" baseType="lpstr">
      <vt:lpstr>Arial</vt:lpstr>
      <vt:lpstr>宋体</vt:lpstr>
      <vt:lpstr>Wingdings</vt:lpstr>
      <vt:lpstr>微软雅黑</vt:lpstr>
      <vt:lpstr>Wingdings</vt:lpstr>
      <vt:lpstr>Calibri</vt:lpstr>
      <vt:lpstr>Arial Unicode MS</vt:lpstr>
      <vt:lpstr>第一PPT，www.1ppt.com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小清新教育说课ppt模板</dc:title>
  <dc:creator>user</dc:creator>
  <cp:keywords>1</cp:keywords>
  <cp:lastModifiedBy>高柱</cp:lastModifiedBy>
  <cp:revision>996</cp:revision>
  <dcterms:created xsi:type="dcterms:W3CDTF">2015-12-11T17:46:00Z</dcterms:created>
  <dcterms:modified xsi:type="dcterms:W3CDTF">2022-08-13T08:27:33Z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428FF73615FD48889368D2A6DD38C208</vt:lpwstr>
  </property>
  <property fmtid="{D5CDD505-2E9C-101B-9397-08002B2CF9AE}" pid="3" name="KSOProductBuildVer">
    <vt:lpwstr>2052-11.1.0.12302</vt:lpwstr>
  </property>
</Properties>
</file>