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00" r:id="rId3"/>
    <p:sldId id="516" r:id="rId4"/>
    <p:sldId id="518" r:id="rId5"/>
    <p:sldId id="519" r:id="rId6"/>
    <p:sldId id="520" r:id="rId7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9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9" Type="http://schemas.openxmlformats.org/officeDocument/2006/relationships/image" Target="../media/image4.jpeg"/><Relationship Id="rId18" Type="http://schemas.openxmlformats.org/officeDocument/2006/relationships/image" Target="../media/image3.jpeg"/><Relationship Id="rId17" Type="http://schemas.openxmlformats.org/officeDocument/2006/relationships/image" Target="../media/image2.jpeg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552" y="538194"/>
            <a:ext cx="3746500" cy="4211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进化场功能客户端基础架构搭建</a:t>
            </a:r>
            <a:endParaRPr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探索功能客户端基础架构搭建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材料怪基础合成规则和数据结构制定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修改原有战斗功能数据结构 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剩余联盟</a:t>
            </a: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UI</a:t>
            </a: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界面替换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联盟</a:t>
            </a:r>
            <a:r>
              <a:rPr 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堡垒、迁城等</a:t>
            </a: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黑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盒测试迭代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进化场策划文档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战斗策划文档</a:t>
            </a:r>
            <a:endParaRPr 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合成规则策划文档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铺量（</a:t>
            </a: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联盟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相关</a:t>
            </a:r>
            <a:r>
              <a:rPr lang="en-US" alt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UI</a:t>
            </a: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上陆初等动物原画设计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狮子、霸王龙、蜜蜂模型制作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测试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黑盒测试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99992" y="538606"/>
            <a:ext cx="3672408" cy="445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完善进化场功能架构，开发进化场基础功能模块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完善探索功能架构，开发探索功能基础功能模块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根据新规则实现材料怪的合成（与美术配合测试新方案的可行性与表现效果）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战斗功能数据结构修改，功能逻辑修改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服务端</a:t>
            </a:r>
            <a:r>
              <a:rPr 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布阵</a:t>
            </a: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系统修改</a:t>
            </a:r>
            <a:endParaRPr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家园策划文档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图鉴策划文档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探索玩法策划文档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铺量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联盟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相关</a:t>
            </a:r>
            <a:r>
              <a:rPr lang="en-US" alt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UI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上陆初等动物原画设计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上陆初等动物模型制作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测试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黑盒测试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新版本功能时间表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787583" y="771747"/>
          <a:ext cx="2524125" cy="340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890"/>
                <a:gridCol w="1081405"/>
                <a:gridCol w="643890"/>
              </a:tblGrid>
              <a:tr h="212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模块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内容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工作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场景功能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海洋时代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进化场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探索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小兵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材料怪捕获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材料怪属性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合成规则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兵营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建筑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月神石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雷达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世界地图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图鉴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战斗布阵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战斗过程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外显存储与优化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美术资源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3742" y="842994"/>
            <a:ext cx="3746500" cy="1303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07.06 - 08.17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完成前期探索、合成游戏体验的修改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实现真实动物与合成兽的世界观包装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新版本美术工作量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691640" y="915670"/>
          <a:ext cx="5708650" cy="38665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2745"/>
                <a:gridCol w="1148080"/>
                <a:gridCol w="1148080"/>
                <a:gridCol w="1769745"/>
              </a:tblGrid>
              <a:tr h="332740"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 h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数量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工作内容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6051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陆生低等动物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9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海洋生物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低等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高等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场景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调整风格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家园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战斗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8290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探索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9814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4838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建筑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</p:spTree>
  </p:cSld>
  <p:clrMapOvr>
    <a:masterClrMapping/>
  </p:clrMapOvr>
  <p:transition spd="slow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1554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合成规则梳理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574415" y="771525"/>
            <a:ext cx="193738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主体（头）</a:t>
            </a:r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3574415" y="1884045"/>
            <a:ext cx="195897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次主体（腿</a:t>
            </a:r>
            <a:r>
              <a:rPr lang="en-US" altLang="zh-CN"/>
              <a:t>/</a:t>
            </a:r>
            <a:r>
              <a:rPr lang="zh-CN" altLang="en-US"/>
              <a:t>翅膀）</a:t>
            </a:r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3563620" y="3004185"/>
            <a:ext cx="195897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次主体（纹理）</a:t>
            </a:r>
            <a:endParaRPr lang="zh-CN"/>
          </a:p>
        </p:txBody>
      </p:sp>
      <p:sp>
        <p:nvSpPr>
          <p:cNvPr id="6" name="圆角矩形 5"/>
          <p:cNvSpPr/>
          <p:nvPr/>
        </p:nvSpPr>
        <p:spPr>
          <a:xfrm>
            <a:off x="3563620" y="4011930"/>
            <a:ext cx="1958975" cy="648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各类部件（身体、刺、尾、牙、须）</a:t>
            </a:r>
            <a:endParaRPr lang="zh-CN"/>
          </a:p>
        </p:txBody>
      </p:sp>
      <p:sp>
        <p:nvSpPr>
          <p:cNvPr id="7" name="右大括号 6"/>
          <p:cNvSpPr/>
          <p:nvPr/>
        </p:nvSpPr>
        <p:spPr>
          <a:xfrm>
            <a:off x="5723890" y="1059815"/>
            <a:ext cx="720090" cy="22320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804025" y="1779270"/>
            <a:ext cx="1584325" cy="7924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新动物物种</a:t>
            </a:r>
            <a:endParaRPr lang="zh-CN" altLang="en-US"/>
          </a:p>
        </p:txBody>
      </p:sp>
      <p:cxnSp>
        <p:nvCxnSpPr>
          <p:cNvPr id="9" name="肘形连接符 8"/>
          <p:cNvCxnSpPr>
            <a:stCxn id="6" idx="3"/>
            <a:endCxn id="8" idx="2"/>
          </p:cNvCxnSpPr>
          <p:nvPr/>
        </p:nvCxnSpPr>
        <p:spPr>
          <a:xfrm flipV="1">
            <a:off x="5522595" y="2571750"/>
            <a:ext cx="2073910" cy="176466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4" idx="1"/>
          </p:cNvCxnSpPr>
          <p:nvPr/>
        </p:nvCxnSpPr>
        <p:spPr>
          <a:xfrm flipH="1">
            <a:off x="2339340" y="2208530"/>
            <a:ext cx="1235075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圆角矩形 10"/>
          <p:cNvSpPr/>
          <p:nvPr/>
        </p:nvSpPr>
        <p:spPr>
          <a:xfrm>
            <a:off x="683260" y="1851660"/>
            <a:ext cx="16560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决定兵种</a:t>
            </a:r>
            <a:endParaRPr lang="zh-CN" altLang="en-US"/>
          </a:p>
        </p:txBody>
      </p:sp>
    </p:spTree>
  </p:cSld>
  <p:clrMapOvr>
    <a:masterClrMapping/>
  </p:clrMapOvr>
  <p:transition spd="slow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9" name="直接连接符 8"/>
          <p:cNvCxnSpPr/>
          <p:nvPr>
            <p:custDataLst>
              <p:tags r:id="rId1"/>
            </p:custDataLst>
          </p:nvPr>
        </p:nvCxnSpPr>
        <p:spPr>
          <a:xfrm>
            <a:off x="1376045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10" name="直接连接符 9"/>
          <p:cNvCxnSpPr/>
          <p:nvPr>
            <p:custDataLst>
              <p:tags r:id="rId2"/>
            </p:custDataLst>
          </p:nvPr>
        </p:nvCxnSpPr>
        <p:spPr>
          <a:xfrm>
            <a:off x="1311751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7" name="任意多边形 6"/>
          <p:cNvSpPr/>
          <p:nvPr>
            <p:custDataLst>
              <p:tags r:id="rId3"/>
            </p:custDataLst>
          </p:nvPr>
        </p:nvSpPr>
        <p:spPr>
          <a:xfrm>
            <a:off x="1311751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15" name="文本框 14"/>
          <p:cNvSpPr txBox="1"/>
          <p:nvPr>
            <p:custDataLst>
              <p:tags r:id="rId4"/>
            </p:custDataLst>
          </p:nvPr>
        </p:nvSpPr>
        <p:spPr>
          <a:xfrm>
            <a:off x="2804795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A</a:t>
            </a:r>
            <a:endParaRPr lang="zh-CN" altLang="en-US" sz="1350" dirty="0"/>
          </a:p>
        </p:txBody>
      </p:sp>
      <p:sp>
        <p:nvSpPr>
          <p:cNvPr id="29" name="文本框 28"/>
          <p:cNvSpPr txBox="1"/>
          <p:nvPr>
            <p:custDataLst>
              <p:tags r:id="rId5"/>
            </p:custDataLst>
          </p:nvPr>
        </p:nvSpPr>
        <p:spPr>
          <a:xfrm>
            <a:off x="1311751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纹理对位替换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0" name="直接连接符 19"/>
          <p:cNvCxnSpPr/>
          <p:nvPr>
            <p:custDataLst>
              <p:tags r:id="rId6"/>
            </p:custDataLst>
          </p:nvPr>
        </p:nvCxnSpPr>
        <p:spPr>
          <a:xfrm>
            <a:off x="3876358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21" name="直接连接符 20"/>
          <p:cNvCxnSpPr/>
          <p:nvPr>
            <p:custDataLst>
              <p:tags r:id="rId7"/>
            </p:custDataLst>
          </p:nvPr>
        </p:nvCxnSpPr>
        <p:spPr>
          <a:xfrm>
            <a:off x="3812064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22" name="任意多边形 21"/>
          <p:cNvSpPr/>
          <p:nvPr>
            <p:custDataLst>
              <p:tags r:id="rId8"/>
            </p:custDataLst>
          </p:nvPr>
        </p:nvSpPr>
        <p:spPr>
          <a:xfrm>
            <a:off x="3812064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23" name="文本框 22"/>
          <p:cNvSpPr txBox="1"/>
          <p:nvPr>
            <p:custDataLst>
              <p:tags r:id="rId9"/>
            </p:custDataLst>
          </p:nvPr>
        </p:nvSpPr>
        <p:spPr>
          <a:xfrm>
            <a:off x="5305108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B</a:t>
            </a:r>
            <a:endParaRPr lang="zh-CN" altLang="en-US" sz="1350" dirty="0"/>
          </a:p>
        </p:txBody>
      </p:sp>
      <p:sp>
        <p:nvSpPr>
          <p:cNvPr id="31" name="文本框 30"/>
          <p:cNvSpPr txBox="1"/>
          <p:nvPr>
            <p:custDataLst>
              <p:tags r:id="rId10"/>
            </p:custDataLst>
          </p:nvPr>
        </p:nvSpPr>
        <p:spPr>
          <a:xfrm>
            <a:off x="3812064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黑白图偏色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>
            <p:custDataLst>
              <p:tags r:id="rId11"/>
            </p:custDataLst>
          </p:nvPr>
        </p:nvCxnSpPr>
        <p:spPr>
          <a:xfrm>
            <a:off x="6376670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26" name="直接连接符 25"/>
          <p:cNvCxnSpPr/>
          <p:nvPr>
            <p:custDataLst>
              <p:tags r:id="rId12"/>
            </p:custDataLst>
          </p:nvPr>
        </p:nvCxnSpPr>
        <p:spPr>
          <a:xfrm>
            <a:off x="6312376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27" name="任意多边形 26"/>
          <p:cNvSpPr/>
          <p:nvPr>
            <p:custDataLst>
              <p:tags r:id="rId13"/>
            </p:custDataLst>
          </p:nvPr>
        </p:nvSpPr>
        <p:spPr>
          <a:xfrm>
            <a:off x="6312376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28" name="文本框 27"/>
          <p:cNvSpPr txBox="1"/>
          <p:nvPr>
            <p:custDataLst>
              <p:tags r:id="rId14"/>
            </p:custDataLst>
          </p:nvPr>
        </p:nvSpPr>
        <p:spPr>
          <a:xfrm>
            <a:off x="7805420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C</a:t>
            </a:r>
            <a:endParaRPr lang="zh-CN" altLang="en-US" sz="1350" dirty="0"/>
          </a:p>
        </p:txBody>
      </p:sp>
      <p:sp>
        <p:nvSpPr>
          <p:cNvPr id="32" name="文本框 31"/>
          <p:cNvSpPr txBox="1"/>
          <p:nvPr>
            <p:custDataLst>
              <p:tags r:id="rId15"/>
            </p:custDataLst>
          </p:nvPr>
        </p:nvSpPr>
        <p:spPr>
          <a:xfrm>
            <a:off x="6312376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双层纹理记录固有不变色</a:t>
            </a:r>
            <a:b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（牙、嘴等）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6"/>
            </p:custDataLst>
          </p:nvPr>
        </p:nvSpPr>
        <p:spPr>
          <a:xfrm>
            <a:off x="2036118" y="339262"/>
            <a:ext cx="5071764" cy="484748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500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纹理替换方式</a:t>
            </a:r>
            <a:endParaRPr lang="zh-CN" altLang="en-US" sz="1500" b="1" spc="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17"/>
          <a:stretch>
            <a:fillRect/>
          </a:stretch>
        </p:blipFill>
        <p:spPr>
          <a:xfrm>
            <a:off x="1136650" y="2571750"/>
            <a:ext cx="2336800" cy="19405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18"/>
          <a:stretch>
            <a:fillRect/>
          </a:stretch>
        </p:blipFill>
        <p:spPr>
          <a:xfrm>
            <a:off x="3811905" y="2355850"/>
            <a:ext cx="2062480" cy="1376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/>
          <p:cNvPicPr/>
          <p:nvPr/>
        </p:nvPicPr>
        <p:blipFill>
          <a:blip r:embed="rId18">
            <a:grayscl/>
          </a:blip>
          <a:stretch>
            <a:fillRect/>
          </a:stretch>
        </p:blipFill>
        <p:spPr>
          <a:xfrm>
            <a:off x="3811905" y="3723640"/>
            <a:ext cx="2062480" cy="1376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" name="图片 101"/>
          <p:cNvPicPr/>
          <p:nvPr/>
        </p:nvPicPr>
        <p:blipFill>
          <a:blip r:embed="rId19"/>
          <a:stretch>
            <a:fillRect/>
          </a:stretch>
        </p:blipFill>
        <p:spPr>
          <a:xfrm>
            <a:off x="6182995" y="2571750"/>
            <a:ext cx="2280285" cy="17475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M_UNIT_TABLE_BEAUTIFY" val="smartTable{b491ecd4-43f9-48c9-9ad4-54ec136347a8}"/>
</p:tagLst>
</file>

<file path=ppt/tags/tag1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710_3*l_h_i*1_2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710_3*l_h_i*1_2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710_3*l_h_f*1_2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710_3*l_h_i*1_3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710_3*l_h_i*1_3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1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710_3*l_h_i*1_3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4"/>
  <p:tag name="KSO_WM_UNIT_ID" val="diagram710_3*l_h_i*1_3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710_3*l_h_f*1_3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18.xml><?xml version="1.0" encoding="utf-8"?>
<p:tagLst xmlns:p="http://schemas.openxmlformats.org/presentationml/2006/main">
  <p:tag name="KSO_WM_UNIT_RELATE_UNITID" val="diagram710_6*l*1"/>
  <p:tag name="KSO_WM_UNIT_ISCONTENTSTITLE" val="0"/>
  <p:tag name="KSO_WM_UNIT_NOCLEAR" val="0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710_6*a*1"/>
  <p:tag name="KSO_WM_TEMPLATE_CATEGORY" val="diagram"/>
  <p:tag name="KSO_WM_TEMPLATE_INDEX" val="710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ISPRING_PRESENTATION_TITLE" val="小清新教育说课ppt模板"/>
  <p:tag name="COMMONDATA" val="eyJoZGlkIjoiN2Q0YTJlZGZhOWU2NzJlOWQyN2Q3NTQ0NzhhMWI3NmIifQ=="/>
  <p:tag name="KSO_WPP_MARK_KEY" val="db96ca95-438a-485c-be64-bd6ef2979657"/>
</p:tagLst>
</file>

<file path=ppt/tags/tag2.xml><?xml version="1.0" encoding="utf-8"?>
<p:tagLst xmlns:p="http://schemas.openxmlformats.org/presentationml/2006/main">
  <p:tag name="KSO_WM_UNIT_TABLE_BEAUTIFY" val="smartTable{c1fdcf2f-45de-4e0e-98b2-3fea696bf9c9}"/>
  <p:tag name="TABLE_ENDDRAG_ORIGIN_RECT" val="449*325"/>
  <p:tag name="TABLE_ENDDRAG_RECT" val="99*60*449*32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710_3*l_h_i*1_1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710_3*l_h_i*1_1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710_3*l_h_i*1_1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4"/>
  <p:tag name="KSO_WM_UNIT_ID" val="diagram710_3*l_h_i*1_1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7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710_3*l_h_f*1_1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4"/>
  <p:tag name="KSO_WM_UNIT_ID" val="diagram710_3*l_h_i*1_2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710_3*l_h_i*1_2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704</Words>
  <Application>WPS 演示</Application>
  <PresentationFormat>全屏显示(16:9)</PresentationFormat>
  <Paragraphs>250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882</cp:revision>
  <dcterms:created xsi:type="dcterms:W3CDTF">2015-12-11T17:46:00Z</dcterms:created>
  <dcterms:modified xsi:type="dcterms:W3CDTF">2022-07-13T07:47:28Z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2052-11.1.0.11830</vt:lpwstr>
  </property>
</Properties>
</file>