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3"/>
  </p:sldMasterIdLst>
  <p:notesMasterIdLst>
    <p:notesMasterId r:id="rId5"/>
  </p:notesMasterIdLst>
  <p:handoutMasterIdLst>
    <p:handoutMasterId r:id="rId14"/>
  </p:handoutMasterIdLst>
  <p:sldIdLst>
    <p:sldId id="543" r:id="rId4"/>
    <p:sldId id="544" r:id="rId6"/>
    <p:sldId id="545" r:id="rId7"/>
    <p:sldId id="554" r:id="rId8"/>
    <p:sldId id="549" r:id="rId9"/>
    <p:sldId id="553" r:id="rId10"/>
    <p:sldId id="546" r:id="rId11"/>
    <p:sldId id="547" r:id="rId12"/>
    <p:sldId id="548" r:id="rId13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主题样式 2 - 强调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50"/>
        <p:guide pos="28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27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gs" Target="tags/tag160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tags" Target="../tags/tag37.xml"/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51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89.xml"/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0" Type="http://schemas.openxmlformats.org/officeDocument/2006/relationships/tags" Target="../tags/tag9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98.xml"/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0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07.xml"/><Relationship Id="rId8" Type="http://schemas.openxmlformats.org/officeDocument/2006/relationships/tags" Target="../tags/tag106.xml"/><Relationship Id="rId7" Type="http://schemas.openxmlformats.org/officeDocument/2006/relationships/tags" Target="../tags/tag105.xml"/><Relationship Id="rId6" Type="http://schemas.openxmlformats.org/officeDocument/2006/relationships/tags" Target="../tags/tag104.xml"/><Relationship Id="rId5" Type="http://schemas.openxmlformats.org/officeDocument/2006/relationships/tags" Target="../tags/tag10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tags" Target="../tags/tag113.xml"/><Relationship Id="rId6" Type="http://schemas.openxmlformats.org/officeDocument/2006/relationships/tags" Target="../tags/tag112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0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122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02448" y="714381"/>
            <a:ext cx="3962432" cy="285752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125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02444" y="1054894"/>
            <a:ext cx="3962400" cy="3701064"/>
          </a:xfrm>
        </p:spPr>
        <p:txBody>
          <a:bodyPr vert="horz" lIns="101600" tIns="0" rIns="82550" bIns="0" rtlCol="0">
            <a:no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714381"/>
            <a:ext cx="3962432" cy="285752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125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054894"/>
            <a:ext cx="3962432" cy="3701064"/>
          </a:xfrm>
        </p:spPr>
        <p:txBody>
          <a:bodyPr vert="horz" lIns="101600" tIns="0" rIns="82550" bIns="0" rtlCol="0">
            <a:no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48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502448" y="714381"/>
            <a:ext cx="3962432" cy="404168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4679194" y="714381"/>
            <a:ext cx="3962432" cy="4041680"/>
          </a:xfrm>
        </p:spPr>
        <p:txBody>
          <a:bodyPr vert="horz" lIns="101600" tIns="0" rIns="82550" bIns="0" rtlCol="0">
            <a:norm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7928351" y="714381"/>
            <a:ext cx="713238" cy="4041680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02444" y="714375"/>
            <a:ext cx="7371076" cy="4041680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502448" y="714381"/>
            <a:ext cx="8139178" cy="404168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>
            <p:custDataLst>
              <p:tags r:id="rId2"/>
            </p:custDataLst>
          </p:nvPr>
        </p:nvSpPr>
        <p:spPr>
          <a:xfrm>
            <a:off x="199549" y="235268"/>
            <a:ext cx="8762524" cy="4226243"/>
          </a:xfrm>
          <a:prstGeom prst="rect">
            <a:avLst/>
          </a:prstGeom>
          <a:solidFill>
            <a:schemeClr val="tx2"/>
          </a:solidFill>
          <a:ln w="28575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1066800" y="3048000"/>
            <a:ext cx="3962400" cy="9525"/>
          </a:xfrm>
          <a:prstGeom prst="rect">
            <a:avLst/>
          </a:prstGeom>
          <a:solidFill>
            <a:schemeClr val="accent1">
              <a:lumMod val="50000"/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7" name="任意形状 8"/>
          <p:cNvSpPr/>
          <p:nvPr userDrawn="1">
            <p:custDataLst>
              <p:tags r:id="rId4"/>
            </p:custDataLst>
          </p:nvPr>
        </p:nvSpPr>
        <p:spPr>
          <a:xfrm>
            <a:off x="7110534" y="234753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8" name="任意形状 9"/>
          <p:cNvSpPr/>
          <p:nvPr userDrawn="1">
            <p:custDataLst>
              <p:tags r:id="rId5"/>
            </p:custDataLst>
          </p:nvPr>
        </p:nvSpPr>
        <p:spPr>
          <a:xfrm rot="10800000">
            <a:off x="195761" y="3084771"/>
            <a:ext cx="1415561" cy="138009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99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990599" y="1782536"/>
            <a:ext cx="4990201" cy="1205503"/>
          </a:xfrm>
        </p:spPr>
        <p:txBody>
          <a:bodyPr vert="horz" lIns="91440" tIns="45720" rIns="9144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形状 8"/>
          <p:cNvSpPr/>
          <p:nvPr userDrawn="1">
            <p:custDataLst>
              <p:tags r:id="rId2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476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8" name="矩形 7"/>
          <p:cNvSpPr/>
          <p:nvPr userDrawn="1">
            <p:custDataLst>
              <p:tags r:id="rId3"/>
            </p:custDataLst>
          </p:nvPr>
        </p:nvSpPr>
        <p:spPr>
          <a:xfrm>
            <a:off x="219600" y="228150"/>
            <a:ext cx="8704800" cy="468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961200" y="936900"/>
            <a:ext cx="7219800" cy="542700"/>
          </a:xfrm>
        </p:spPr>
        <p:txBody>
          <a:bodyPr anchor="ctr">
            <a:normAutofit/>
          </a:bodyPr>
          <a:lstStyle>
            <a:lvl1pPr>
              <a:defRPr sz="1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960835" y="1622700"/>
            <a:ext cx="7219950" cy="25839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3617595" cy="5149691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015" dirty="0">
              <a:sym typeface="+mn-ea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3"/>
            </p:custDataLst>
          </p:nvPr>
        </p:nvSpPr>
        <p:spPr>
          <a:xfrm rot="16200000">
            <a:off x="-16193" y="19330"/>
            <a:ext cx="1306354" cy="1273969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10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0" y="4435316"/>
            <a:ext cx="732473" cy="71437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437400" y="577800"/>
            <a:ext cx="2970000" cy="661500"/>
          </a:xfrm>
        </p:spPr>
        <p:txBody>
          <a:bodyPr anchor="ctr">
            <a:normAutofit/>
          </a:bodyPr>
          <a:lstStyle>
            <a:lvl1pPr>
              <a:defRPr sz="2025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440100" y="1323000"/>
            <a:ext cx="2967300" cy="30699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3825900" y="577454"/>
            <a:ext cx="4860000" cy="3815953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4000" cy="199786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015">
              <a:sym typeface="+mn-ea"/>
            </a:endParaRPr>
          </a:p>
        </p:txBody>
      </p:sp>
      <p:sp>
        <p:nvSpPr>
          <p:cNvPr id="8" name="任意形状 9"/>
          <p:cNvSpPr/>
          <p:nvPr userDrawn="1">
            <p:custDataLst>
              <p:tags r:id="rId3"/>
            </p:custDataLst>
          </p:nvPr>
        </p:nvSpPr>
        <p:spPr>
          <a:xfrm rot="16200000">
            <a:off x="-13787" y="11430"/>
            <a:ext cx="932974" cy="910114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6" name="任意形状 8"/>
          <p:cNvSpPr/>
          <p:nvPr userDrawn="1">
            <p:custDataLst>
              <p:tags r:id="rId4"/>
            </p:custDataLst>
          </p:nvPr>
        </p:nvSpPr>
        <p:spPr>
          <a:xfrm>
            <a:off x="7758589" y="0"/>
            <a:ext cx="1385411" cy="1351121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459000" y="585900"/>
            <a:ext cx="8232300" cy="469800"/>
          </a:xfrm>
        </p:spPr>
        <p:txBody>
          <a:bodyPr anchor="ctr">
            <a:normAutofit/>
          </a:bodyPr>
          <a:lstStyle>
            <a:lvl1pPr algn="ctr">
              <a:defRPr sz="2025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459000" y="1244700"/>
            <a:ext cx="8231981" cy="621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459581" y="2106000"/>
            <a:ext cx="8224200" cy="25731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858" y="3771901"/>
            <a:ext cx="9144000" cy="1371599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015">
              <a:sym typeface="+mn-ea"/>
            </a:endParaRPr>
          </a:p>
        </p:txBody>
      </p:sp>
      <p:sp>
        <p:nvSpPr>
          <p:cNvPr id="10" name="任意形状 9"/>
          <p:cNvSpPr/>
          <p:nvPr userDrawn="1">
            <p:custDataLst>
              <p:tags r:id="rId3"/>
            </p:custDataLst>
          </p:nvPr>
        </p:nvSpPr>
        <p:spPr>
          <a:xfrm rot="10800000">
            <a:off x="2858" y="4429125"/>
            <a:ext cx="732473" cy="714375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tx2">
                  <a:lumMod val="90000"/>
                  <a:alpha val="24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453600" y="502200"/>
            <a:ext cx="8232300" cy="423900"/>
          </a:xfrm>
        </p:spPr>
        <p:txBody>
          <a:bodyPr anchor="ctr">
            <a:normAutofit/>
          </a:bodyPr>
          <a:lstStyle>
            <a:lvl1pPr algn="ctr">
              <a:defRPr sz="1800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453628" y="1260900"/>
            <a:ext cx="8243100" cy="24084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9"/>
            </p:custDataLst>
          </p:nvPr>
        </p:nvSpPr>
        <p:spPr>
          <a:xfrm>
            <a:off x="445500" y="3885300"/>
            <a:ext cx="8251200" cy="7587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-2619"/>
            <a:ext cx="9144000" cy="685800"/>
          </a:xfrm>
          <a:prstGeom prst="rect">
            <a:avLst/>
          </a:prstGeom>
          <a:solidFill>
            <a:schemeClr val="tx2"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01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34816" y="144780"/>
            <a:ext cx="8278178" cy="391001"/>
          </a:xfrm>
        </p:spPr>
        <p:txBody>
          <a:bodyPr>
            <a:noAutofit/>
          </a:bodyPr>
          <a:lstStyle>
            <a:lvl1pPr>
              <a:defRPr sz="1575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434700" y="1247400"/>
            <a:ext cx="4006800" cy="217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4681800" y="1247400"/>
            <a:ext cx="4025700" cy="21708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429300" y="3612600"/>
            <a:ext cx="4006800" cy="5859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4689900" y="3609900"/>
            <a:ext cx="4025700" cy="5859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719418"/>
            <a:ext cx="9144000" cy="3704665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015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142100" y="1004400"/>
            <a:ext cx="6858000" cy="1790100"/>
          </a:xfrm>
        </p:spPr>
        <p:txBody>
          <a:bodyPr anchor="b">
            <a:normAutofit/>
          </a:bodyPr>
          <a:lstStyle>
            <a:lvl1pPr algn="ctr">
              <a:defRPr sz="3375" baseline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141810" y="2897100"/>
            <a:ext cx="6858000" cy="1242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05740" y="240945"/>
            <a:ext cx="8762591" cy="294789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</a:endParaRPr>
          </a:p>
        </p:txBody>
      </p:sp>
      <p:sp>
        <p:nvSpPr>
          <p:cNvPr id="8" name="任意形状 8"/>
          <p:cNvSpPr/>
          <p:nvPr userDrawn="1">
            <p:custDataLst>
              <p:tags r:id="rId3"/>
            </p:custDataLst>
          </p:nvPr>
        </p:nvSpPr>
        <p:spPr>
          <a:xfrm>
            <a:off x="7117678" y="240944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/>
              </a:gs>
              <a:gs pos="99000">
                <a:schemeClr val="tx2">
                  <a:lumMod val="90000"/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</a:endParaRPr>
          </a:p>
        </p:txBody>
      </p:sp>
      <p:sp>
        <p:nvSpPr>
          <p:cNvPr id="9" name="任意形状 9"/>
          <p:cNvSpPr/>
          <p:nvPr userDrawn="1">
            <p:custDataLst>
              <p:tags r:id="rId4"/>
            </p:custDataLst>
          </p:nvPr>
        </p:nvSpPr>
        <p:spPr>
          <a:xfrm rot="10800000">
            <a:off x="195761" y="1808753"/>
            <a:ext cx="1415561" cy="1380090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10000"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</a:endParaRPr>
          </a:p>
        </p:txBody>
      </p:sp>
      <p:sp>
        <p:nvSpPr>
          <p:cNvPr id="10" name="矩形 9"/>
          <p:cNvSpPr/>
          <p:nvPr userDrawn="1">
            <p:custDataLst>
              <p:tags r:id="rId5"/>
            </p:custDataLst>
          </p:nvPr>
        </p:nvSpPr>
        <p:spPr>
          <a:xfrm>
            <a:off x="7103269" y="4691063"/>
            <a:ext cx="1350169" cy="571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sp>
        <p:nvSpPr>
          <p:cNvPr id="11" name="矩形 10"/>
          <p:cNvSpPr/>
          <p:nvPr userDrawn="1">
            <p:custDataLst>
              <p:tags r:id="rId6"/>
            </p:custDataLst>
          </p:nvPr>
        </p:nvSpPr>
        <p:spPr>
          <a:xfrm flipV="1">
            <a:off x="562928" y="4729163"/>
            <a:ext cx="536734" cy="571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sp>
        <p:nvSpPr>
          <p:cNvPr id="12" name="矩形 11"/>
          <p:cNvSpPr/>
          <p:nvPr userDrawn="1">
            <p:custDataLst>
              <p:tags r:id="rId7"/>
            </p:custDataLst>
          </p:nvPr>
        </p:nvSpPr>
        <p:spPr>
          <a:xfrm>
            <a:off x="1166336" y="4730115"/>
            <a:ext cx="66675" cy="571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sp>
        <p:nvSpPr>
          <p:cNvPr id="13" name="矩形 12"/>
          <p:cNvSpPr/>
          <p:nvPr userDrawn="1">
            <p:custDataLst>
              <p:tags r:id="rId8"/>
            </p:custDataLst>
          </p:nvPr>
        </p:nvSpPr>
        <p:spPr>
          <a:xfrm>
            <a:off x="1298258" y="4730115"/>
            <a:ext cx="190024" cy="571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662733" y="606845"/>
            <a:ext cx="6858000" cy="1422559"/>
          </a:xfrm>
        </p:spPr>
        <p:txBody>
          <a:bodyPr lIns="91440" tIns="45720" rIns="91440" bIns="0" anchor="b" anchorCtr="0">
            <a:normAutofit/>
          </a:bodyPr>
          <a:lstStyle>
            <a:lvl1pPr algn="l">
              <a:defRPr sz="3715" b="1" spc="600" baseline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3"/>
            </p:custDataLst>
          </p:nvPr>
        </p:nvSpPr>
        <p:spPr>
          <a:xfrm>
            <a:off x="662732" y="2263140"/>
            <a:ext cx="6858000" cy="667703"/>
          </a:xfrm>
        </p:spPr>
        <p:txBody>
          <a:bodyPr lIns="91440" tIns="0" rIns="91440" bIns="4572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135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4"/>
            </p:custDataLst>
          </p:nvPr>
        </p:nvSpPr>
        <p:spPr>
          <a:xfrm>
            <a:off x="662733" y="3787825"/>
            <a:ext cx="2524073" cy="434743"/>
          </a:xfrm>
        </p:spPr>
        <p:txBody>
          <a:bodyPr lIns="91440" tIns="45720" rIns="91440" bIns="45720">
            <a:normAutofit/>
          </a:bodyPr>
          <a:lstStyle>
            <a:lvl1pPr marL="0" indent="0">
              <a:buNone/>
              <a:defRPr sz="1350" baseline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02412" y="714381"/>
            <a:ext cx="8139178" cy="4041680"/>
          </a:xfrm>
        </p:spPr>
        <p:txBody>
          <a:bodyPr vert="horz" lIns="101600" tIns="0" rIns="82550" bIns="0" rtlCol="0">
            <a:no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4855845"/>
            <a:ext cx="9186863" cy="2876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015" dirty="0">
              <a:highlight>
                <a:srgbClr val="1171F1"/>
              </a:highligh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507581" y="1544818"/>
            <a:ext cx="4682831" cy="691516"/>
          </a:xfrm>
        </p:spPr>
        <p:txBody>
          <a:bodyPr lIns="91440" tIns="45720" rIns="91440" bIns="0" anchor="b" anchorCtr="0">
            <a:normAutofit/>
          </a:bodyPr>
          <a:lstStyle>
            <a:lvl1pPr>
              <a:defRPr sz="3040" u="none" strike="noStrike" kern="1200" cap="none" spc="3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4"/>
            </p:custDataLst>
          </p:nvPr>
        </p:nvSpPr>
        <p:spPr>
          <a:xfrm>
            <a:off x="3507581" y="2326947"/>
            <a:ext cx="4682831" cy="1050755"/>
          </a:xfrm>
        </p:spPr>
        <p:txBody>
          <a:bodyPr lIns="91440" tIns="0" rIns="91440" bIns="45720">
            <a:normAutofit/>
          </a:bodyPr>
          <a:lstStyle>
            <a:lvl1pPr marL="0" indent="0" eaLnBrk="1" fontAlgn="auto" latinLnBrk="0" hangingPunct="1">
              <a:buNone/>
              <a:defRPr kumimoji="0" lang="zh-CN" altLang="en-US" sz="1015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32426"/>
            <a:ext cx="8139178" cy="33147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350" b="1" i="0" u="none" strike="noStrike" kern="1200" cap="none" spc="2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507210" y="714381"/>
            <a:ext cx="3962432" cy="4041680"/>
          </a:xfrm>
        </p:spPr>
        <p:txBody>
          <a:bodyPr vert="horz" lIns="101600" tIns="0" rIns="82550" bIns="0" rtlCol="0">
            <a:noAutofit/>
          </a:bodyPr>
          <a:lstStyle>
            <a:lvl1pPr marL="128905" marR="0" lvl="0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86080" marR="0" lvl="1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643255" marR="0" lvl="2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900430" marR="0" lvl="3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157605" marR="0" lvl="4" indent="-12827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683920" y="714381"/>
            <a:ext cx="3962432" cy="4041680"/>
          </a:xfrm>
        </p:spPr>
        <p:txBody>
          <a:bodyPr>
            <a:noAutofit/>
          </a:bodyPr>
          <a:lstStyle>
            <a:lvl1pPr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9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3" Type="http://schemas.openxmlformats.org/officeDocument/2006/relationships/slideLayout" Target="../slideLayouts/slideLayout8.xml"/><Relationship Id="rId26" Type="http://schemas.openxmlformats.org/officeDocument/2006/relationships/theme" Target="../theme/theme2.xml"/><Relationship Id="rId25" Type="http://schemas.openxmlformats.org/officeDocument/2006/relationships/tags" Target="../tags/tag128.xml"/><Relationship Id="rId24" Type="http://schemas.openxmlformats.org/officeDocument/2006/relationships/tags" Target="../tags/tag127.xml"/><Relationship Id="rId23" Type="http://schemas.openxmlformats.org/officeDocument/2006/relationships/tags" Target="../tags/tag126.xml"/><Relationship Id="rId22" Type="http://schemas.openxmlformats.org/officeDocument/2006/relationships/tags" Target="../tags/tag125.xml"/><Relationship Id="rId21" Type="http://schemas.openxmlformats.org/officeDocument/2006/relationships/tags" Target="../tags/tag124.xml"/><Relationship Id="rId20" Type="http://schemas.openxmlformats.org/officeDocument/2006/relationships/tags" Target="../tags/tag123.xml"/><Relationship Id="rId2" Type="http://schemas.openxmlformats.org/officeDocument/2006/relationships/slideLayout" Target="../slideLayouts/slideLayout7.xml"/><Relationship Id="rId19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502412" y="332423"/>
            <a:ext cx="8139178" cy="331473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502412" y="714381"/>
            <a:ext cx="8139178" cy="404168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l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2" r:id="rId18"/>
    <p:sldLayoutId id="2147483673" r:id="rId19"/>
  </p:sldLayoutIdLst>
  <p:txStyles>
    <p:titleStyle>
      <a:lvl1pPr algn="l" defTabSz="514350" rtl="0" eaLnBrk="1" fontAlgn="auto" latinLnBrk="0" hangingPunct="1">
        <a:lnSpc>
          <a:spcPct val="100000"/>
        </a:lnSpc>
        <a:spcBef>
          <a:spcPct val="0"/>
        </a:spcBef>
        <a:buNone/>
        <a:defRPr sz="1350" b="1" u="none" strike="noStrike" kern="1200" cap="none" spc="200" normalizeH="0" baseline="0">
          <a:solidFill>
            <a:schemeClr val="accent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28905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386080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905510" algn="l"/>
        </a:tabLst>
        <a:defRPr sz="9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643255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900430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157605" indent="-128270" algn="l" defTabSz="51435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9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414780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671955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929130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186305" indent="-128270" algn="l" defTabSz="514350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40.xml"/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43.xml"/><Relationship Id="rId3" Type="http://schemas.openxmlformats.org/officeDocument/2006/relationships/image" Target="../media/image2.png"/><Relationship Id="rId2" Type="http://schemas.openxmlformats.org/officeDocument/2006/relationships/tags" Target="../tags/tag142.xml"/><Relationship Id="rId1" Type="http://schemas.openxmlformats.org/officeDocument/2006/relationships/tags" Target="../tags/tag141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tags" Target="../tags/tag147.xml"/><Relationship Id="rId5" Type="http://schemas.openxmlformats.org/officeDocument/2006/relationships/image" Target="../media/image4.png"/><Relationship Id="rId4" Type="http://schemas.openxmlformats.org/officeDocument/2006/relationships/tags" Target="../tags/tag146.xml"/><Relationship Id="rId3" Type="http://schemas.openxmlformats.org/officeDocument/2006/relationships/image" Target="../media/image3.png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55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59.xml"/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700" dirty="0">
                <a:solidFill>
                  <a:schemeClr val="accent1"/>
                </a:solidFill>
                <a:sym typeface="+mn-ea"/>
              </a:rPr>
              <a:t>程序中台工作</a:t>
            </a:r>
            <a:endParaRPr lang="zh-CN" altLang="en-US" sz="3700" dirty="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15" name="副标题 14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sym typeface="Arial" panose="020B0604020202020204" pitchFamily="34" charset="0"/>
              </a:rPr>
              <a:t>单击此处添加副标题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sym typeface="Arial" panose="020B0604020202020204" pitchFamily="34" charset="0"/>
            </a:endParaRPr>
          </a:p>
        </p:txBody>
      </p:sp>
    </p:spTree>
    <p:custDataLst>
      <p:tags r:id="rId3"/>
    </p:custDataLst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350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/>
          <p:nvPr>
            <p:custDataLst>
              <p:tags r:id="rId3"/>
            </p:custDataLst>
          </p:nvPr>
        </p:nvGraphicFramePr>
        <p:xfrm>
          <a:off x="827722" y="2353945"/>
          <a:ext cx="8783320" cy="247205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353820"/>
                <a:gridCol w="1257935"/>
                <a:gridCol w="3540125"/>
                <a:gridCol w="1046480"/>
              </a:tblGrid>
              <a:tr h="3340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功能</a:t>
                      </a: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完成情况</a:t>
                      </a:r>
                      <a:endParaRPr lang="zh-CN" altLang="en-US" sz="1000"/>
                    </a:p>
                  </a:txBody>
                  <a:tcPr/>
                </a:tc>
              </a:tr>
              <a:tr h="401320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信息接收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接收渠道回传的信息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在咱们小信鸽后台生成回调链接，然后接收渠道回传回来的信息  OAID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89560"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接收游戏上报的信息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88925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数据匹配</a:t>
                      </a:r>
                      <a:endParaRPr lang="zh-CN" altLang="en-US" sz="900"/>
                    </a:p>
                  </a:txBody>
                  <a:tcPr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匹配接收到的信息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小信鸽获取到从哪个活动来的人登录的游戏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90195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将匹配的数据上报到平台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/>
                    </a:p>
                  </a:txBody>
                  <a:tcPr/>
                </a:tc>
              </a:tr>
              <a:tr h="28892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olidFill>
                            <a:srgbClr val="FFFF00"/>
                          </a:solidFill>
                        </a:rPr>
                        <a:t>数据统计</a:t>
                      </a:r>
                      <a:endParaRPr lang="zh-CN" altLang="en-US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900">
                          <a:solidFill>
                            <a:srgbClr val="FFFF00"/>
                          </a:solidFill>
                        </a:rPr>
                        <a:t>9.21</a:t>
                      </a:r>
                      <a:endParaRPr lang="en-US" altLang="zh-CN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2895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olidFill>
                            <a:srgbClr val="FFFF00"/>
                          </a:solidFill>
                        </a:rPr>
                        <a:t>数据分析</a:t>
                      </a:r>
                      <a:endParaRPr lang="zh-CN" altLang="en-US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900">
                          <a:solidFill>
                            <a:srgbClr val="FFFF00"/>
                          </a:solidFill>
                          <a:sym typeface="+mn-ea"/>
                        </a:rPr>
                        <a:t>9.21</a:t>
                      </a:r>
                      <a:endParaRPr lang="en-US" altLang="zh-CN" sz="900">
                        <a:solidFill>
                          <a:srgbClr val="FFFF00"/>
                        </a:solidFill>
                        <a:sym typeface="+mn-ea"/>
                      </a:endParaRPr>
                    </a:p>
                  </a:txBody>
                  <a:tcPr/>
                </a:tc>
              </a:tr>
              <a:tr h="2895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数据展示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下面表格的需求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 sz="9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23215" y="4832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小信鸽数据统计后台</a:t>
            </a:r>
            <a:endParaRPr 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1403350" y="1059815"/>
            <a:ext cx="356933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本周工作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完成归因数据页面展示</a:t>
            </a:r>
            <a:endParaRPr lang="en-US" altLang="zh-CN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下周工作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完成归因数据统计计算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完成归因功能联调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5"/>
    </p:custDataLst>
  </p:cSld>
  <p:clrMapOvr>
    <a:masterClrMapping/>
  </p:clrMapOvr>
  <p:transition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3"/>
            </p:custDataLst>
          </p:nvPr>
        </p:nvGraphicFramePr>
        <p:xfrm>
          <a:off x="611822" y="795020"/>
          <a:ext cx="8744585" cy="355346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339215"/>
                <a:gridCol w="558800"/>
                <a:gridCol w="1260475"/>
                <a:gridCol w="3542665"/>
                <a:gridCol w="1066165"/>
              </a:tblGrid>
              <a:tr h="3962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大模块</a:t>
                      </a: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优先级</a:t>
                      </a: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需求</a:t>
                      </a: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详细需求</a:t>
                      </a:r>
                      <a:endParaRPr lang="zh-CN" altLang="en-US" sz="10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000"/>
                        <a:t>完成情况</a:t>
                      </a:r>
                      <a:endParaRPr lang="zh-CN" altLang="en-US" sz="1000"/>
                    </a:p>
                  </a:txBody>
                  <a:tcPr/>
                </a:tc>
              </a:tr>
              <a:tr h="384175">
                <a:tc rowSpan="6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推广活动管理</a:t>
                      </a:r>
                      <a:endParaRPr lang="zh-CN" altLang="en-US" sz="900"/>
                    </a:p>
                  </a:txBody>
                  <a:tcPr/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8</a:t>
                      </a:r>
                      <a:endParaRPr lang="zh-CN" altLang="en-US" sz="900"/>
                    </a:p>
                  </a:txBody>
                  <a:tcPr/>
                </a:tc>
                <a:tc row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新建推广活动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预留可以选择渠道的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686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支持可以自定义配置应用下载地址，预留这么个地方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7495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可以批量创建活动（批量后推广活动名称后自动加上_1到_n）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7495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点击检测短链类型：https、http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7495">
                <a:tc vMerge="1">
                  <a:tcPr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9</a:t>
                      </a:r>
                      <a:endParaRPr lang="zh-CN" altLang="en-US" sz="900"/>
                    </a:p>
                  </a:txBody>
                  <a:tcPr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查看活动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页面展示推广活动名称、渠道名称、检测链接 、创建时间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686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监测短链处有复制按钮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6860"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推广活动数据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10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活动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按照活动统计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ym typeface="+mn-ea"/>
                        </a:rPr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8130"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11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渠道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按照渠道统计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ym typeface="+mn-ea"/>
                        </a:rPr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6860">
                <a:tc rowSpan="3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投放广告详情数据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12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广告计划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按渠道返回的数据统计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ym typeface="+mn-ea"/>
                        </a:rPr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8130"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13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广告组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按渠道返回的数据统计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ym typeface="+mn-ea"/>
                        </a:rPr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  <a:tr h="276860">
                <a:tc v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14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广告创意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/>
                        <a:t>按渠道返回的数据统计</a:t>
                      </a:r>
                      <a:endParaRPr lang="zh-CN" altLang="en-US" sz="9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900">
                          <a:sym typeface="+mn-ea"/>
                        </a:rPr>
                        <a:t>完成</a:t>
                      </a:r>
                      <a:endParaRPr lang="zh-CN" altLang="en-US" sz="90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4"/>
    </p:custDataLst>
  </p:cSld>
  <p:clrMapOvr>
    <a:masterClrMapping/>
  </p:clrMapOvr>
  <p:transition advTm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3215" y="4832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小信鸽数据统计后台</a:t>
            </a:r>
            <a:endParaRPr 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545" y="1203960"/>
            <a:ext cx="8847455" cy="291592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ransition advTm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3215" y="4832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小信鸽数据统计后台</a:t>
            </a:r>
            <a:endParaRPr 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360" y="915670"/>
            <a:ext cx="8190865" cy="2840355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683260" y="1447165"/>
            <a:ext cx="2533015" cy="2248535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  <p:transition advTm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23215" y="4832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小信鸽数据统计后台</a:t>
            </a:r>
            <a:endParaRPr 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1203960"/>
            <a:ext cx="8256905" cy="302450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9070" y="195580"/>
            <a:ext cx="157416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程序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SDK</a:t>
            </a: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工作</a:t>
            </a:r>
            <a:endParaRPr lang="zh-CN" altLang="en-US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1870075" y="1121410"/>
            <a:ext cx="4907280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本周工作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google SDK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从</a:t>
            </a:r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v3.2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升级到</a:t>
            </a:r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v4.1</a:t>
            </a:r>
            <a:endParaRPr lang="en-US" altLang="zh-CN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巨量广告接入底层优化（解决字节投放广告不过审问题）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下周工作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Sigmob</a:t>
            </a:r>
            <a:r>
              <a:rPr lang="zh-CN" altLang="en-US" sz="1200" dirty="0" smtClean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聚合接入</a:t>
            </a:r>
            <a:endParaRPr lang="zh-CN" altLang="en-US" sz="1200" dirty="0" smtClean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4"/>
    </p:custDataLst>
  </p:cSld>
  <p:clrMapOvr>
    <a:masterClrMapping/>
  </p:clrMapOvr>
  <p:transition advTm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3"/>
            </p:custDataLst>
          </p:nvPr>
        </p:nvGraphicFramePr>
        <p:xfrm>
          <a:off x="457200" y="1203230"/>
          <a:ext cx="9124950" cy="2600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5795"/>
                <a:gridCol w="3479165"/>
                <a:gridCol w="2834640"/>
              </a:tblGrid>
              <a:tr h="2749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国外SDK功能描述</a:t>
                      </a:r>
                      <a:endParaRPr lang="zh-CN" altLang="en-US" sz="10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接入的SDK</a:t>
                      </a:r>
                      <a:endParaRPr lang="zh-CN" altLang="en-US" sz="10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1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接入SDK版本号</a:t>
                      </a:r>
                      <a:endParaRPr lang="zh-CN" altLang="en-US" sz="1000" b="1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4066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登录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谷歌登录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谷歌v20.2.0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  </a:t>
                      </a: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，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23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Facebook登录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Facebook v8.2.0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46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数据统计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数据统计AppsFlyer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AppsFlyer v6.6.1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Firebase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Firebase v9.1.0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66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广告聚合广告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ADmob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ADmob v7.0.0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80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Mopub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Mopub v5.15.0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9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支付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谷歌支付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v4.1.0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66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投放数据分析</a:t>
                      </a:r>
                      <a:endParaRPr lang="zh-CN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AppsFlyer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AppsFlyer v6.10.0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1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Facebook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Facebook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AudienceNetworkInitialize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AudienceNetworkInitialize v8.2.0</a:t>
                      </a:r>
                      <a:endParaRPr lang="en-US" altLang="en-US" sz="1000" b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79070" y="195580"/>
            <a:ext cx="111696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海外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SDK</a:t>
            </a:r>
            <a:endParaRPr lang="en-US" alt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  <p:transition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任意形状 8"/>
          <p:cNvSpPr/>
          <p:nvPr userDrawn="1">
            <p:custDataLst>
              <p:tags r:id="rId1"/>
            </p:custDataLst>
          </p:nvPr>
        </p:nvSpPr>
        <p:spPr>
          <a:xfrm>
            <a:off x="7295319" y="-38"/>
            <a:ext cx="1848749" cy="180242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任意形状 8"/>
          <p:cNvSpPr/>
          <p:nvPr userDrawn="1">
            <p:custDataLst>
              <p:tags r:id="rId2"/>
            </p:custDataLst>
          </p:nvPr>
        </p:nvSpPr>
        <p:spPr>
          <a:xfrm rot="10800000">
            <a:off x="0" y="4110038"/>
            <a:ext cx="1059656" cy="1033463"/>
          </a:xfrm>
          <a:custGeom>
            <a:avLst/>
            <a:gdLst>
              <a:gd name="connsiteX0" fmla="*/ 361564 w 3507050"/>
              <a:gd name="connsiteY0" fmla="*/ 0 h 3419170"/>
              <a:gd name="connsiteX1" fmla="*/ 3507050 w 3507050"/>
              <a:gd name="connsiteY1" fmla="*/ 0 h 3419170"/>
              <a:gd name="connsiteX2" fmla="*/ 3507050 w 3507050"/>
              <a:gd name="connsiteY2" fmla="*/ 3045349 h 3419170"/>
              <a:gd name="connsiteX3" fmla="*/ 3329322 w 3507050"/>
              <a:gd name="connsiteY3" fmla="*/ 3151539 h 3419170"/>
              <a:gd name="connsiteX4" fmla="*/ 2254631 w 3507050"/>
              <a:gd name="connsiteY4" fmla="*/ 3419170 h 3419170"/>
              <a:gd name="connsiteX5" fmla="*/ 0 w 3507050"/>
              <a:gd name="connsiteY5" fmla="*/ 1201750 h 3419170"/>
              <a:gd name="connsiteX6" fmla="*/ 272122 w 3507050"/>
              <a:gd name="connsiteY6" fmla="*/ 144796 h 341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07050" h="3419170">
                <a:moveTo>
                  <a:pt x="361564" y="0"/>
                </a:moveTo>
                <a:lnTo>
                  <a:pt x="3507050" y="0"/>
                </a:lnTo>
                <a:lnTo>
                  <a:pt x="3507050" y="3045349"/>
                </a:lnTo>
                <a:lnTo>
                  <a:pt x="3329322" y="3151539"/>
                </a:lnTo>
                <a:cubicBezTo>
                  <a:pt x="3009856" y="3322220"/>
                  <a:pt x="2643756" y="3419170"/>
                  <a:pt x="2254631" y="3419170"/>
                </a:cubicBezTo>
                <a:cubicBezTo>
                  <a:pt x="1009433" y="3419170"/>
                  <a:pt x="0" y="2426397"/>
                  <a:pt x="0" y="1201750"/>
                </a:cubicBezTo>
                <a:cubicBezTo>
                  <a:pt x="0" y="819048"/>
                  <a:pt x="98578" y="458990"/>
                  <a:pt x="272122" y="144796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10000"/>
                </a:srgbClr>
              </a:gs>
              <a:gs pos="100000">
                <a:srgbClr val="D8D8E4">
                  <a:lumMod val="90000"/>
                  <a:alpha val="24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kumimoji="1" lang="zh-CN" altLang="en-US" sz="1015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9070" y="195580"/>
            <a:ext cx="1116965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国内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SDK</a:t>
            </a:r>
            <a:endParaRPr lang="en-US" altLang="zh-CN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3"/>
            </p:custDataLst>
          </p:nvPr>
        </p:nvGraphicFramePr>
        <p:xfrm>
          <a:off x="1619568" y="771747"/>
          <a:ext cx="7200900" cy="3402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360"/>
                <a:gridCol w="1941830"/>
                <a:gridCol w="2266315"/>
              </a:tblGrid>
              <a:tr h="179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国内SDK功能描述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接入的SDK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接入SDK版本号</a:t>
                      </a:r>
                      <a:endParaRPr lang="en-US" altLang="en-US" sz="900" b="1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79070">
                <a:tc row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登录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飞猪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飞猪v1.3.24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vivo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vivo v4.6.9.0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OPPO游戏中心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OPPO游戏中心3.0.3.001_20211123(单机)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4399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4399 v1.4.2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233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233 v1.0.6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微信登录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ShareSDK集成的登录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qq登录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ShareSDK集成的登录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数据统计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热云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热云 v1.5.9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广点通数据统计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广点通 v1.6.8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友盟数据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友盟 v3.2.0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row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广告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优量汇广告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优量汇 v4.191.1061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穿山甲广告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穿山甲广告 v4.4.0.2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聚合Topon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聚合topon v5.9.85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穿山甲聚合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 </a:t>
                      </a: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穿山甲聚合 v3.5.1.3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OPPO广告联盟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oppo广告联盟 v4.2.1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支付，提现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微信提现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微信提现 v3.0.10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 vMerge="1">
                  <a:tcPr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支付宝提现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支付宝提现 v4.6.0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900" b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等线" panose="02010600030101010101" charset="-122"/>
                        </a:rPr>
                        <a:t>社会化分享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ShareSDK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等线" panose="02010600030101010101" charset="-122"/>
                        </a:rPr>
                        <a:t>v 3.9.3</a:t>
                      </a:r>
                      <a:endParaRPr lang="en-US" altLang="en-US" sz="900" b="0">
                        <a:solidFill>
                          <a:srgbClr val="000000"/>
                        </a:solidFill>
                        <a:latin typeface="等线" panose="02010600030101010101" charset="-122"/>
                      </a:endParaRPr>
                    </a:p>
                  </a:txBody>
                  <a:tcPr marL="12700" marR="12700" marT="12700" vert="horz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4"/>
    </p:custDataLst>
  </p:cSld>
  <p:clrMapOvr>
    <a:masterClrMapping/>
  </p:clrMapOvr>
  <p:transition advTm="0"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7"/>
  <p:tag name="KSO_WM_UNIT_LAYERLEVEL" val="1"/>
  <p:tag name="KSO_WM_TAG_VERSION" val="1.0"/>
  <p:tag name="KSO_WM_BEAUTIFY_FLAG" val="#wm#"/>
  <p:tag name="KSO_WM_UNIT_TYPE" val="y"/>
  <p:tag name="KSO_WM_UNIT_INDEX" val="7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0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6915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6915"/>
  <p:tag name="KSO_WM_TEMPLATE_MASTER_THUMB_INDEX" val="12"/>
  <p:tag name="KSO_WM_TEMPLATE_THUMBS_INDEX" val="1、4、7、8、10、11、12、13、15"/>
</p:tagLst>
</file>

<file path=ppt/tags/tag1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6915_1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空白演示经典风格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7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6915_1*b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131.xml><?xml version="1.0" encoding="utf-8"?>
<p:tagLst xmlns:p="http://schemas.openxmlformats.org/presentationml/2006/main">
  <p:tag name="KSO_WM_SLIDE_ID" val="custom20206915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6915"/>
  <p:tag name="KSO_WM_SLIDE_LAYOUT" val="a_b_f"/>
  <p:tag name="KSO_WM_SLIDE_LAYOUT_CNT" val="1_1_1"/>
  <p:tag name="KSO_WM_TEMPLATE_MASTER_THUMB_INDEX" val="12"/>
  <p:tag name="KSO_WM_TEMPLATE_THUMBS_INDEX" val="1、4、7、8、10、11、12、13、15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4.xml><?xml version="1.0" encoding="utf-8"?>
<p:tagLst xmlns:p="http://schemas.openxmlformats.org/presentationml/2006/main">
  <p:tag name="KSO_WM_UNIT_TABLE_BEAUTIFY" val="smartTable{16c1dfc1-4077-4539-b8b4-1671edff52d2}"/>
  <p:tag name="TABLE_ENDDRAG_ORIGIN_RECT" val="793*206"/>
  <p:tag name="TABLE_ENDDRAG_RECT" val="104*34*793*206"/>
</p:tagLst>
</file>

<file path=ppt/tags/tag135.xml><?xml version="1.0" encoding="utf-8"?>
<p:tagLst xmlns:p="http://schemas.openxmlformats.org/presentationml/2006/main">
  <p:tag name="KSO_WM_UNIT_TEXT_FILL_FORE_SCHEMECOLOR_INDEX_BRIGHTNESS" val="0.25"/>
  <p:tag name="KSO_WM_UNIT_TEXT_FILL_FORE_SCHEMECOLOR_INDEX" val="13"/>
  <p:tag name="KSO_WM_UNIT_TEXT_FILL_TYPE" val="1"/>
</p:tagLst>
</file>

<file path=ppt/tags/tag136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39.xml><?xml version="1.0" encoding="utf-8"?>
<p:tagLst xmlns:p="http://schemas.openxmlformats.org/presentationml/2006/main">
  <p:tag name="KSO_WM_UNIT_TABLE_BEAUTIFY" val="smartTable{e4027f4a-8665-47b1-a7fa-1e307579766b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3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6.xml><?xml version="1.0" encoding="utf-8"?>
<p:tagLst xmlns:p="http://schemas.openxmlformats.org/presentationml/2006/main">
  <p:tag name="KSO_WM_UNIT_PLACING_PICTURE_USER_VIEWPORT" val="{&quot;height&quot;:9810,&quot;width&quot;:11055}"/>
</p:tagLst>
</file>

<file path=ppt/tags/tag147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TEXT_FILL_FORE_SCHEMECOLOR_INDEX_BRIGHTNESS" val="0.25"/>
  <p:tag name="KSO_WM_UNIT_TEXT_FILL_FORE_SCHEMECOLOR_INDEX" val="13"/>
  <p:tag name="KSO_WM_UNIT_TEXT_FILL_TYPE" val="1"/>
</p:tagLst>
</file>

<file path=ppt/tags/tag151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4.xml><?xml version="1.0" encoding="utf-8"?>
<p:tagLst xmlns:p="http://schemas.openxmlformats.org/presentationml/2006/main">
  <p:tag name="KSO_WM_UNIT_TABLE_BEAUTIFY" val="smartTable{1737fd1b-ee7d-4042-9f4a-d429917af338}"/>
</p:tagLst>
</file>

<file path=ppt/tags/tag155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  <p:tag name="KSO_WM_UNIT_TYPE" val="i"/>
  <p:tag name="KSO_WM_UNIT_FILL_FORE_SCHEMECOLOR_INDEX_1_BRIGHTNESS" val="0"/>
  <p:tag name="KSO_WM_UNIT_FILL_FORE_SCHEMECOLOR_INDEX_1" val="16"/>
  <p:tag name="KSO_WM_UNIT_FILL_FORE_SCHEMECOLOR_INDEX_1_POS" val="0"/>
  <p:tag name="KSO_WM_UNIT_FILL_FORE_SCHEMECOLOR_INDEX_1_TRANS" val="0.9"/>
  <p:tag name="KSO_WM_UNIT_FILL_FORE_SCHEMECOLOR_INDEX_2_BRIGHTNESS" val="-0.1"/>
  <p:tag name="KSO_WM_UNIT_FILL_FORE_SCHEMECOLOR_INDEX_2" val="15"/>
  <p:tag name="KSO_WM_UNIT_FILL_FORE_SCHEMECOLOR_INDEX_2_POS" val="1"/>
  <p:tag name="KSO_WM_UNIT_FILL_FORE_SCHEMECOLOR_INDEX_2_TRANS" val="0.76"/>
  <p:tag name="KSO_WM_UNIT_FILL_GRADIENT_TYPE" val="0"/>
  <p:tag name="KSO_WM_UNIT_FILL_GRADIENT_ANGLE" val="90"/>
  <p:tag name="KSO_WM_UNIT_FILL_GRADIENT_Direction" val="1"/>
  <p:tag name="KSO_WM_UNIT_FILL_TYPE" val="3"/>
  <p:tag name="KSO_WM_UNIT_TEXT_FILL_FORE_SCHEMECOLOR_INDEX_BRIGHTNESS" val="0"/>
  <p:tag name="KSO_WM_UNIT_TEXT_FILL_FORE_SCHEMECOLOR_INDEX" val="2"/>
  <p:tag name="KSO_WM_UNIT_TEXT_FILL_TYPE" val="1"/>
</p:tagLst>
</file>

<file path=ppt/tags/tag158.xml><?xml version="1.0" encoding="utf-8"?>
<p:tagLst xmlns:p="http://schemas.openxmlformats.org/presentationml/2006/main">
  <p:tag name="KSO_WM_UNIT_TABLE_BEAUTIFY" val="smartTable{075b1623-fb55-4d21-8949-288b1f05c06e}"/>
</p:tagLst>
</file>

<file path=ppt/tags/tag159.xml><?xml version="1.0" encoding="utf-8"?>
<p:tagLst xmlns:p="http://schemas.openxmlformats.org/presentationml/2006/main">
  <p:tag name="KSO_WM_SLIDE_BK_DARK_LIGHT" val=""/>
  <p:tag name="KSO_WM_SLIDE_BACKGROUND_TYPE" val="general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ISPRING_PRESENTATION_TITLE" val="小清新教育说课ppt模板"/>
  <p:tag name="COMMONDATA" val="eyJoZGlkIjoiZTYwZjUxOWQ4MDY3NTU0MWI2OWUyNmU5ODQ1Y2NjMDcifQ=="/>
  <p:tag name="KSO_WPP_MARK_KEY" val="db96ca95-438a-485c-be64-bd6ef2979657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1d5f60f6-8b0e-416e-8890-ee6520ed86bd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WM_BEAUTIFY_SHAPE_IDENTITY" val="{3945d4cc-6313-477a-9674-7469a30e90d9}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UNIT_BK_DARK_LIGHT" val="2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8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9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SM 预置配色-浅色">
      <a:dk1>
        <a:srgbClr val="000000"/>
      </a:dk1>
      <a:lt1>
        <a:srgbClr val="FFFFFF"/>
      </a:lt1>
      <a:dk2>
        <a:srgbClr val="F5F5F8"/>
      </a:dk2>
      <a:lt2>
        <a:srgbClr val="FFFFFF"/>
      </a:lt2>
      <a:accent1>
        <a:srgbClr val="577CCE"/>
      </a:accent1>
      <a:accent2>
        <a:srgbClr val="5999AF"/>
      </a:accent2>
      <a:accent3>
        <a:srgbClr val="5BA080"/>
      </a:accent3>
      <a:accent4>
        <a:srgbClr val="8BAA69"/>
      </a:accent4>
      <a:accent5>
        <a:srgbClr val="D6B250"/>
      </a:accent5>
      <a:accent6>
        <a:srgbClr val="E79647"/>
      </a:accent6>
      <a:hlink>
        <a:srgbClr val="0000FF"/>
      </a:hlink>
      <a:folHlink>
        <a:srgbClr val="FF00FF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1358</Words>
  <Application>WPS 演示</Application>
  <PresentationFormat>全屏显示(16:9)</PresentationFormat>
  <Paragraphs>374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等线</vt:lpstr>
      <vt:lpstr>Arial Unicode MS</vt:lpstr>
      <vt:lpstr>Calibri</vt:lpstr>
      <vt:lpstr>第一PPT，www.1ppt.com</vt:lpstr>
      <vt:lpstr>2_Office 主题​​</vt:lpstr>
      <vt:lpstr>程序中台工作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1127</cp:revision>
  <dcterms:created xsi:type="dcterms:W3CDTF">2015-12-11T17:46:00Z</dcterms:created>
  <dcterms:modified xsi:type="dcterms:W3CDTF">2022-09-16T07:08:58Z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2052-11.1.0.12358</vt:lpwstr>
  </property>
</Properties>
</file>